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
      <p:font typeface="Nunito ExtraBold"/>
      <p:bold r:id="rId30"/>
      <p:boldItalic r:id="rId31"/>
    </p:embeddedFont>
    <p:embeddedFont>
      <p:font typeface="Nunito Medium"/>
      <p:regular r:id="rId32"/>
      <p:bold r:id="rId33"/>
      <p:italic r:id="rId34"/>
      <p:boldItalic r:id="rId35"/>
    </p:embeddedFont>
    <p:embeddedFont>
      <p:font typeface="Nunito Black"/>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ExtraBold-boldItalic.fntdata"/><Relationship Id="rId30" Type="http://schemas.openxmlformats.org/officeDocument/2006/relationships/font" Target="fonts/NunitoExtraBold-bold.fntdata"/><Relationship Id="rId11" Type="http://schemas.openxmlformats.org/officeDocument/2006/relationships/slide" Target="slides/slide6.xml"/><Relationship Id="rId33" Type="http://schemas.openxmlformats.org/officeDocument/2006/relationships/font" Target="fonts/NunitoMedium-bold.fntdata"/><Relationship Id="rId10" Type="http://schemas.openxmlformats.org/officeDocument/2006/relationships/slide" Target="slides/slide5.xml"/><Relationship Id="rId32" Type="http://schemas.openxmlformats.org/officeDocument/2006/relationships/font" Target="fonts/NunitoMedium-regular.fntdata"/><Relationship Id="rId13" Type="http://schemas.openxmlformats.org/officeDocument/2006/relationships/slide" Target="slides/slide8.xml"/><Relationship Id="rId35" Type="http://schemas.openxmlformats.org/officeDocument/2006/relationships/font" Target="fonts/NunitoMedium-boldItalic.fntdata"/><Relationship Id="rId12" Type="http://schemas.openxmlformats.org/officeDocument/2006/relationships/slide" Target="slides/slide7.xml"/><Relationship Id="rId34" Type="http://schemas.openxmlformats.org/officeDocument/2006/relationships/font" Target="fonts/NunitoMedium-italic.fntdata"/><Relationship Id="rId15" Type="http://schemas.openxmlformats.org/officeDocument/2006/relationships/slide" Target="slides/slide10.xml"/><Relationship Id="rId37" Type="http://schemas.openxmlformats.org/officeDocument/2006/relationships/font" Target="fonts/NunitoBlack-boldItalic.fntdata"/><Relationship Id="rId14" Type="http://schemas.openxmlformats.org/officeDocument/2006/relationships/slide" Target="slides/slide9.xml"/><Relationship Id="rId36" Type="http://schemas.openxmlformats.org/officeDocument/2006/relationships/font" Target="fonts/NunitoBlack-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Hello Everyone! </a:t>
            </a:r>
            <a:r>
              <a:rPr lang="en-CA"/>
              <a:t>For our final project, we developed a deep learning model to classify brain tumors from MRI images.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aa70a5cf35_2_2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aa70a5cf35_2_2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Our model achieved a test accuracy of 95.10%. The confusion matrix demonstrates high correctness across all four tumor classes. Most errors occur between meningioma and other visually similar tumor types, which is expected due to overlapping MRI characteristics. Some confusion also appears between no-tumor images and tumor cases, which can be explained by early-stage or small tumors that are difficult to distinguish even for experts. Overall, these results show that the tuned ResNet-50 model provides a highly reliable method for automated brain tumor classification.</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aa90081558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aa9008155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Here you can see five incorrectly classified samples</a:t>
            </a:r>
            <a:r>
              <a:rPr lang="en-CA"/>
              <a:t>. These hard-to-distinguish images show where the model struggles and why the task is challenging.</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aa9008155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aa9008155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We built a simple CNN model to serve as a benchmark for ResNet-50.</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aabbcaba8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aabbcaba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The baseline model achieved 86.84% accuracy, but as seen in the confusion matrix, it shows more misclassifications and weaker performance, highlighting the limits of a simple architecture for this complex task.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aa90081558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aa9008155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CA"/>
              <a:t>The dataset we used to train our model is widely used, so many high-performing models have already been built on top of it. To compare our results, we looked at two popular Kaggle models with accuracies around 99%. Their higher performance can be explained by factors such as more advanced architectures, larger input image sizes, deeper fine-tuning, and longer training.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aa39e1772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aa39e1772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Now we will discuss the takeaways of our work doing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Importance and convenience of TL: faster training, strong initial feature extraction, effective while requiring less data to train than with a CNN from scratch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Model limitations: </a:t>
            </a:r>
            <a:endParaRPr/>
          </a:p>
          <a:p>
            <a:pPr indent="-298450" lvl="0" marL="457200" rtl="0" algn="l">
              <a:spcBef>
                <a:spcPts val="0"/>
              </a:spcBef>
              <a:spcAft>
                <a:spcPts val="0"/>
              </a:spcAft>
              <a:buSzPts val="1100"/>
              <a:buChar char="-"/>
            </a:pPr>
            <a:r>
              <a:rPr lang="en-CA"/>
              <a:t>low contrast and smaller tumors reduce detection accuracy increasing false classifications</a:t>
            </a:r>
            <a:endParaRPr/>
          </a:p>
          <a:p>
            <a:pPr indent="-298450" lvl="0" marL="457200" rtl="0" algn="l">
              <a:spcBef>
                <a:spcPts val="0"/>
              </a:spcBef>
              <a:spcAft>
                <a:spcPts val="0"/>
              </a:spcAft>
              <a:buSzPts val="1100"/>
              <a:buChar char="-"/>
            </a:pPr>
            <a:r>
              <a:rPr lang="en-CA"/>
              <a:t>Data not augmented, which could help improve robustness, but may excessively distort tumour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Accuracy by class versus overall accuracy</a:t>
            </a:r>
            <a:endParaRPr/>
          </a:p>
          <a:p>
            <a:pPr indent="-298450" lvl="0" marL="457200" rtl="0" algn="l">
              <a:spcBef>
                <a:spcPts val="0"/>
              </a:spcBef>
              <a:spcAft>
                <a:spcPts val="0"/>
              </a:spcAft>
              <a:buSzPts val="1100"/>
              <a:buChar char="-"/>
            </a:pPr>
            <a:r>
              <a:rPr lang="en-CA"/>
              <a:t>Looking at results class by class, via measures such as the confusion matrix helped capture weaknesses that may not be represented by a single overall accuracy score alone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Kaggle dataset for training and Roboflow for testing</a:t>
            </a:r>
            <a:endParaRPr/>
          </a:p>
          <a:p>
            <a:pPr indent="-298450" lvl="0" marL="457200" rtl="0" algn="l">
              <a:spcBef>
                <a:spcPts val="0"/>
              </a:spcBef>
              <a:spcAft>
                <a:spcPts val="0"/>
              </a:spcAft>
              <a:buSzPts val="1100"/>
              <a:buChar char="-"/>
            </a:pPr>
            <a:r>
              <a:rPr lang="en-CA"/>
              <a:t>Training and testing on two different data sources helps evaluate the model on completely new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aa85f2bf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aa85f2bf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Finally I would like to touch on some ethics and fairness principles we’d like to consider reflecting on our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Transparency principle with pre-trained models:</a:t>
            </a:r>
            <a:endParaRPr/>
          </a:p>
          <a:p>
            <a:pPr indent="-298450" lvl="0" marL="457200" rtl="0" algn="l">
              <a:spcBef>
                <a:spcPts val="0"/>
              </a:spcBef>
              <a:spcAft>
                <a:spcPts val="0"/>
              </a:spcAft>
              <a:buSzPts val="1100"/>
              <a:buChar char="-"/>
            </a:pPr>
            <a:r>
              <a:rPr lang="en-CA"/>
              <a:t>Pre-trained networks improve results, but can hide the internal feature learning, leading to another issue of </a:t>
            </a:r>
            <a:endParaRPr/>
          </a:p>
          <a:p>
            <a:pPr indent="0" lvl="0" marL="0" rtl="0" algn="l">
              <a:spcBef>
                <a:spcPts val="0"/>
              </a:spcBef>
              <a:spcAft>
                <a:spcPts val="0"/>
              </a:spcAft>
              <a:buNone/>
            </a:pPr>
            <a:r>
              <a:rPr lang="en-CA"/>
              <a:t>Interpretability:</a:t>
            </a:r>
            <a:endParaRPr/>
          </a:p>
          <a:p>
            <a:pPr indent="-298450" lvl="0" marL="457200" rtl="0" algn="l">
              <a:spcBef>
                <a:spcPts val="0"/>
              </a:spcBef>
              <a:spcAft>
                <a:spcPts val="0"/>
              </a:spcAft>
              <a:buSzPts val="1100"/>
              <a:buChar char="-"/>
            </a:pPr>
            <a:r>
              <a:rPr lang="en-CA"/>
              <a:t>In the medical field, the reasoning behind a </a:t>
            </a:r>
            <a:r>
              <a:rPr lang="en-CA"/>
              <a:t>clinician's</a:t>
            </a:r>
            <a:r>
              <a:rPr lang="en-CA"/>
              <a:t> decision needs to be sound and reasonable. </a:t>
            </a:r>
            <a:endParaRPr/>
          </a:p>
          <a:p>
            <a:pPr indent="-298450" lvl="0" marL="457200" rtl="0" algn="l">
              <a:spcBef>
                <a:spcPts val="0"/>
              </a:spcBef>
              <a:spcAft>
                <a:spcPts val="0"/>
              </a:spcAft>
              <a:buSzPts val="1100"/>
              <a:buChar char="-"/>
            </a:pPr>
            <a:r>
              <a:rPr lang="en-CA"/>
              <a:t>Using AI in decision making processes using pre-trained models such as theResNet used in our project, it makes it harder for clinicians to have full confidence in their judgement , and know fully how decisions were made</a:t>
            </a:r>
            <a:endParaRPr/>
          </a:p>
          <a:p>
            <a:pPr indent="-298450" lvl="0" marL="457200" rtl="0" algn="l">
              <a:spcBef>
                <a:spcPts val="0"/>
              </a:spcBef>
              <a:spcAft>
                <a:spcPts val="0"/>
              </a:spcAft>
              <a:buSzPts val="1100"/>
              <a:buChar char="-"/>
            </a:pPr>
            <a:r>
              <a:rPr lang="en-CA"/>
              <a:t>Leads to the question : Should professionals using AI as a tool possess an </a:t>
            </a:r>
            <a:r>
              <a:rPr lang="en-CA"/>
              <a:t>understanding</a:t>
            </a:r>
            <a:r>
              <a:rPr lang="en-CA"/>
              <a:t> of it?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ab73f258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ab73f258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aabbcaba8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aabbcaba8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aa70a5cf35_2_2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aa70a5cf35_2_2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CA">
                <a:solidFill>
                  <a:schemeClr val="dk1"/>
                </a:solidFill>
              </a:rPr>
              <a:t>In fact, imaging volumes have surged by over 300% in the last two decades, leaving radiologists overwhelmed with up to 20,000 studies a year. Our goal is to develop an AI model that automatically identifies brain tumor types from MRI scans. This can reduce workload, speed up detection, improve consistency, and extend high-quality diagnostic support to regions with limited specialist access.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aa70a5cf35_2_4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aa70a5cf35_2_4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This is a demonstration of how our AI model will work.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aa70a5cf3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aa70a5cf3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Firstly, the doctor will take a MRI scan of the brain.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aa70a5cf35_2_2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aa70a5cf35_2_2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Then</a:t>
            </a:r>
            <a:r>
              <a:rPr lang="en-CA">
                <a:solidFill>
                  <a:schemeClr val="dk1"/>
                </a:solidFill>
              </a:rPr>
              <a:t>, our deep learning model will analyse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aa70a5cf35_2_2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aa70a5cf35_2_2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Finally, a diagnosis, approved by the doctor, will be made. Here’s an example of several tumor detections.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aa8bf24da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aa8bf24da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How does our pipeline work? For the training phase, we first resize all images in the Kaggle dataset to 224×224 so they match the input size expected by ResNet-50, which has 50 layers with learnable weights. Then we split the dataset into an 80/20 train-validation split. Next, we used the dataset to fine-tune a pretrained ResNet-50 model, using transfer learning. This entire sequence forms the training process that produces our final model.</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aa8ca5fc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aa8ca5fc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For the testing phase, we use a separate dataset from Roboflow, which contains 1695 images, to ensure that our evaluation is unbiased. We apply the same preprocessing by resizing images to 224×224 to keep the input format consistent with training. The images are then passed into the fine-tuned ResNet-50 model. Finally, the model outputs one of four tumor classes: no tumor, pituitary meningioma, or glioma. This completes our end-to-end pipeline from input images to final multiclass prediction.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aa70a5cf35_2_2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aa70a5cf35_2_2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CA">
                <a:solidFill>
                  <a:schemeClr val="dk1"/>
                </a:solidFill>
              </a:rPr>
              <a:t>Here you can see the results of training tuned ResNet-50 model. The loss curves steadily decrease, and accuracy rises to around 90%, showing effective learning and strong generalization.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hyperlink" Target="https://www.linkedin.com/pulse/why-cant-we-design-healthcare-ai-systems-alone-mohamed-abdelhac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hyperlink" Target="https://ar.pinterest.com/pin/old-captain-america-meme-at-laraadelynn--1074530792349866469/"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kaggle.com/code/yousefmohamed20/brain-tumor-mri-accuracy-99#2.3-Data-preprocessing" TargetMode="External"/><Relationship Id="rId4" Type="http://schemas.openxmlformats.org/officeDocument/2006/relationships/hyperlink" Target="https://www.kaggle.com/code/abdocan/brain-tumor-classification-pytorch-99-7-test#Model-2-(ResNet18)" TargetMode="External"/><Relationship Id="rId5" Type="http://schemas.openxmlformats.org/officeDocument/2006/relationships/hyperlink" Target="https://ca.indeed.com/career-advice/finding-a-job/how-to-become-a-radiologist" TargetMode="External"/><Relationship Id="rId6" Type="http://schemas.openxmlformats.org/officeDocument/2006/relationships/hyperlink" Target="https://www.uottawa.ca/faculty-medicine/radiology/residency" TargetMode="External"/><Relationship Id="rId7" Type="http://schemas.openxmlformats.org/officeDocument/2006/relationships/hyperlink" Target="https://link.springer.com/article/10.1186/s13244-021-01031-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215978" y="1910800"/>
            <a:ext cx="5905800" cy="205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MIE1517 Final Project</a:t>
            </a:r>
            <a:endParaRPr b="0">
              <a:latin typeface="Nunito ExtraBold"/>
              <a:ea typeface="Nunito ExtraBold"/>
              <a:cs typeface="Nunito ExtraBold"/>
              <a:sym typeface="Nunito ExtraBold"/>
            </a:endParaRPr>
          </a:p>
          <a:p>
            <a:pPr indent="0" lvl="0" marL="0" rtl="0" algn="l">
              <a:lnSpc>
                <a:spcPct val="115000"/>
              </a:lnSpc>
              <a:spcBef>
                <a:spcPts val="1200"/>
              </a:spcBef>
              <a:spcAft>
                <a:spcPts val="1200"/>
              </a:spcAft>
              <a:buNone/>
            </a:pPr>
            <a:r>
              <a:rPr b="0" lang="en-CA" sz="2050">
                <a:latin typeface="Nunito ExtraBold"/>
                <a:ea typeface="Nunito ExtraBold"/>
                <a:cs typeface="Nunito ExtraBold"/>
                <a:sym typeface="Nunito ExtraBold"/>
              </a:rPr>
              <a:t>Deep Learning-Based Brain Tumor Classification Using MRI Images</a:t>
            </a:r>
            <a:endParaRPr b="0" sz="3700">
              <a:latin typeface="Nunito ExtraBold"/>
              <a:ea typeface="Nunito ExtraBold"/>
              <a:cs typeface="Nunito ExtraBold"/>
              <a:sym typeface="Nunito ExtraBold"/>
            </a:endParaRPr>
          </a:p>
        </p:txBody>
      </p:sp>
      <p:sp>
        <p:nvSpPr>
          <p:cNvPr id="278" name="Google Shape;278;p13"/>
          <p:cNvSpPr txBox="1"/>
          <p:nvPr>
            <p:ph idx="1" type="subTitle"/>
          </p:nvPr>
        </p:nvSpPr>
        <p:spPr>
          <a:xfrm>
            <a:off x="215975" y="40264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latin typeface="Nunito ExtraBold"/>
                <a:ea typeface="Nunito ExtraBold"/>
                <a:cs typeface="Nunito ExtraBold"/>
                <a:sym typeface="Nunito ExtraBold"/>
              </a:rPr>
              <a:t>Team 2</a:t>
            </a:r>
            <a:endParaRPr>
              <a:latin typeface="Nunito ExtraBold"/>
              <a:ea typeface="Nunito ExtraBold"/>
              <a:cs typeface="Nunito ExtraBold"/>
              <a:sym typeface="Nunito ExtraBold"/>
            </a:endParaRPr>
          </a:p>
          <a:p>
            <a:pPr indent="0" lvl="0" marL="0" rtl="0" algn="l">
              <a:spcBef>
                <a:spcPts val="0"/>
              </a:spcBef>
              <a:spcAft>
                <a:spcPts val="0"/>
              </a:spcAft>
              <a:buNone/>
            </a:pPr>
            <a:r>
              <a:rPr lang="en-CA" sz="1500">
                <a:latin typeface="Nunito ExtraBold"/>
                <a:ea typeface="Nunito ExtraBold"/>
                <a:cs typeface="Nunito ExtraBold"/>
                <a:sym typeface="Nunito ExtraBold"/>
              </a:rPr>
              <a:t>Amine Mazouzi, Basak Kaya, Calise Moldawa, Haisu Wang</a:t>
            </a:r>
            <a:endParaRPr sz="1500">
              <a:latin typeface="Nunito ExtraBold"/>
              <a:ea typeface="Nunito ExtraBold"/>
              <a:cs typeface="Nunito ExtraBold"/>
              <a:sym typeface="Nunito ExtraBold"/>
            </a:endParaRPr>
          </a:p>
        </p:txBody>
      </p:sp>
      <p:pic>
        <p:nvPicPr>
          <p:cNvPr id="279" name="Google Shape;279;p13"/>
          <p:cNvPicPr preferRelativeResize="0"/>
          <p:nvPr/>
        </p:nvPicPr>
        <p:blipFill>
          <a:blip r:embed="rId3">
            <a:alphaModFix/>
          </a:blip>
          <a:stretch>
            <a:fillRect/>
          </a:stretch>
        </p:blipFill>
        <p:spPr>
          <a:xfrm>
            <a:off x="113150" y="83400"/>
            <a:ext cx="2286000" cy="2000250"/>
          </a:xfrm>
          <a:prstGeom prst="rect">
            <a:avLst/>
          </a:prstGeom>
          <a:noFill/>
          <a:ln cap="flat" cmpd="sng" w="9525">
            <a:solidFill>
              <a:schemeClr val="dk2"/>
            </a:solidFill>
            <a:prstDash val="solid"/>
            <a:round/>
            <a:headEnd len="sm" w="sm" type="none"/>
            <a:tailEnd len="sm" w="sm" type="none"/>
          </a:ln>
        </p:spPr>
      </p:pic>
      <p:pic>
        <p:nvPicPr>
          <p:cNvPr id="280" name="Google Shape;280;p13"/>
          <p:cNvPicPr preferRelativeResize="0"/>
          <p:nvPr/>
        </p:nvPicPr>
        <p:blipFill>
          <a:blip r:embed="rId4">
            <a:alphaModFix/>
          </a:blip>
          <a:stretch>
            <a:fillRect/>
          </a:stretch>
        </p:blipFill>
        <p:spPr>
          <a:xfrm>
            <a:off x="6499451" y="744575"/>
            <a:ext cx="2332850" cy="37832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Results - Test</a:t>
            </a:r>
            <a:endParaRPr b="0">
              <a:latin typeface="Nunito ExtraBold"/>
              <a:ea typeface="Nunito ExtraBold"/>
              <a:cs typeface="Nunito ExtraBold"/>
              <a:sym typeface="Nunito ExtraBold"/>
            </a:endParaRPr>
          </a:p>
        </p:txBody>
      </p:sp>
      <p:sp>
        <p:nvSpPr>
          <p:cNvPr id="390" name="Google Shape;390;p22"/>
          <p:cNvSpPr txBox="1"/>
          <p:nvPr>
            <p:ph idx="1" type="body"/>
          </p:nvPr>
        </p:nvSpPr>
        <p:spPr>
          <a:xfrm>
            <a:off x="166125" y="1432375"/>
            <a:ext cx="3633000" cy="3656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CA">
                <a:latin typeface="Nunito ExtraBold"/>
                <a:ea typeface="Nunito ExtraBold"/>
                <a:cs typeface="Nunito ExtraBold"/>
                <a:sym typeface="Nunito ExtraBold"/>
              </a:rPr>
              <a:t>Testing Dataset:</a:t>
            </a:r>
            <a:endParaRPr>
              <a:latin typeface="Nunito ExtraBold"/>
              <a:ea typeface="Nunito ExtraBold"/>
              <a:cs typeface="Nunito ExtraBold"/>
              <a:sym typeface="Nunito ExtraBold"/>
            </a:endParaRPr>
          </a:p>
          <a:p>
            <a:pPr indent="-311150" lvl="0" marL="457200" rtl="0" algn="l">
              <a:lnSpc>
                <a:spcPct val="105000"/>
              </a:lnSpc>
              <a:spcBef>
                <a:spcPts val="1200"/>
              </a:spcBef>
              <a:spcAft>
                <a:spcPts val="0"/>
              </a:spcAft>
              <a:buSzPts val="1300"/>
              <a:buFont typeface="Nunito Medium"/>
              <a:buChar char="●"/>
            </a:pPr>
            <a:r>
              <a:rPr lang="en-CA">
                <a:latin typeface="Nunito Medium"/>
                <a:ea typeface="Nunito Medium"/>
                <a:cs typeface="Nunito Medium"/>
                <a:sym typeface="Nunito Medium"/>
              </a:rPr>
              <a:t>From Roboflow (1695 images)</a:t>
            </a:r>
            <a:endParaRPr>
              <a:latin typeface="Nunito Medium"/>
              <a:ea typeface="Nunito Medium"/>
              <a:cs typeface="Nunito Medium"/>
              <a:sym typeface="Nunito Medium"/>
            </a:endParaRPr>
          </a:p>
          <a:p>
            <a:pPr indent="0" lvl="0" marL="0" rtl="0" algn="l">
              <a:lnSpc>
                <a:spcPct val="105000"/>
              </a:lnSpc>
              <a:spcBef>
                <a:spcPts val="1200"/>
              </a:spcBef>
              <a:spcAft>
                <a:spcPts val="0"/>
              </a:spcAft>
              <a:buNone/>
            </a:pPr>
            <a:r>
              <a:rPr lang="en-CA">
                <a:latin typeface="Nunito ExtraBold"/>
                <a:ea typeface="Nunito ExtraBold"/>
                <a:cs typeface="Nunito ExtraBold"/>
                <a:sym typeface="Nunito ExtraBold"/>
              </a:rPr>
              <a:t>Observations:</a:t>
            </a:r>
            <a:endParaRPr>
              <a:latin typeface="Nunito ExtraBold"/>
              <a:ea typeface="Nunito ExtraBold"/>
              <a:cs typeface="Nunito ExtraBold"/>
              <a:sym typeface="Nunito ExtraBold"/>
            </a:endParaRPr>
          </a:p>
          <a:p>
            <a:pPr indent="-311150" lvl="0" marL="457200" rtl="0" algn="l">
              <a:lnSpc>
                <a:spcPct val="90000"/>
              </a:lnSpc>
              <a:spcBef>
                <a:spcPts val="1200"/>
              </a:spcBef>
              <a:spcAft>
                <a:spcPts val="0"/>
              </a:spcAft>
              <a:buSzPts val="1300"/>
              <a:buFont typeface="Nunito Medium"/>
              <a:buChar char="●"/>
            </a:pPr>
            <a:r>
              <a:rPr lang="en-CA">
                <a:latin typeface="Nunito Medium"/>
                <a:ea typeface="Nunito Medium"/>
                <a:cs typeface="Nunito Medium"/>
                <a:sym typeface="Nunito Medium"/>
              </a:rPr>
              <a:t>Strong performance across all four tumor classes</a:t>
            </a:r>
            <a:endParaRPr>
              <a:latin typeface="Nunito Medium"/>
              <a:ea typeface="Nunito Medium"/>
              <a:cs typeface="Nunito Medium"/>
              <a:sym typeface="Nunito Medium"/>
            </a:endParaRPr>
          </a:p>
          <a:p>
            <a:pPr indent="-311150" lvl="0" marL="457200" rtl="0" algn="l">
              <a:lnSpc>
                <a:spcPct val="90000"/>
              </a:lnSpc>
              <a:spcBef>
                <a:spcPts val="0"/>
              </a:spcBef>
              <a:spcAft>
                <a:spcPts val="0"/>
              </a:spcAft>
              <a:buSzPts val="1300"/>
              <a:buChar char="●"/>
            </a:pPr>
            <a:r>
              <a:rPr lang="en-CA">
                <a:solidFill>
                  <a:srgbClr val="000000"/>
                </a:solidFill>
                <a:latin typeface="Nunito Medium"/>
                <a:ea typeface="Nunito Medium"/>
                <a:cs typeface="Nunito Medium"/>
                <a:sym typeface="Nunito Medium"/>
              </a:rPr>
              <a:t>Most errors between meningioma and similar tumor types (expected due to MRI visual overlap)</a:t>
            </a:r>
            <a:endParaRPr>
              <a:solidFill>
                <a:srgbClr val="000000"/>
              </a:solidFill>
              <a:latin typeface="Nunito Medium"/>
              <a:ea typeface="Nunito Medium"/>
              <a:cs typeface="Nunito Medium"/>
              <a:sym typeface="Nunito Medium"/>
            </a:endParaRPr>
          </a:p>
          <a:p>
            <a:pPr indent="-311150" lvl="0" marL="457200" rtl="0" algn="l">
              <a:lnSpc>
                <a:spcPct val="90000"/>
              </a:lnSpc>
              <a:spcBef>
                <a:spcPts val="0"/>
              </a:spcBef>
              <a:spcAft>
                <a:spcPts val="0"/>
              </a:spcAft>
              <a:buClr>
                <a:srgbClr val="000000"/>
              </a:buClr>
              <a:buSzPts val="1300"/>
              <a:buFont typeface="Nunito Medium"/>
              <a:buChar char="●"/>
            </a:pPr>
            <a:r>
              <a:rPr lang="en-CA">
                <a:solidFill>
                  <a:srgbClr val="000000"/>
                </a:solidFill>
                <a:latin typeface="Nunito Medium"/>
                <a:ea typeface="Nunito Medium"/>
                <a:cs typeface="Nunito Medium"/>
                <a:sym typeface="Nunito Medium"/>
              </a:rPr>
              <a:t>Some confusion also appears between no-tumor images and tumor cases (expected due to early-stage or small tumors) </a:t>
            </a:r>
            <a:endParaRPr>
              <a:solidFill>
                <a:srgbClr val="000000"/>
              </a:solidFill>
              <a:latin typeface="Nunito Medium"/>
              <a:ea typeface="Nunito Medium"/>
              <a:cs typeface="Nunito Medium"/>
              <a:sym typeface="Nunito Medium"/>
            </a:endParaRPr>
          </a:p>
          <a:p>
            <a:pPr indent="0" lvl="0" marL="457200" rtl="0" algn="l">
              <a:lnSpc>
                <a:spcPct val="90000"/>
              </a:lnSpc>
              <a:spcBef>
                <a:spcPts val="0"/>
              </a:spcBef>
              <a:spcAft>
                <a:spcPts val="0"/>
              </a:spcAft>
              <a:buNone/>
            </a:pPr>
            <a:r>
              <a:t/>
            </a:r>
            <a:endParaRPr>
              <a:solidFill>
                <a:srgbClr val="000000"/>
              </a:solidFill>
              <a:latin typeface="Nunito Medium"/>
              <a:ea typeface="Nunito Medium"/>
              <a:cs typeface="Nunito Medium"/>
              <a:sym typeface="Nunito Medium"/>
            </a:endParaRPr>
          </a:p>
          <a:p>
            <a:pPr indent="0" lvl="0" marL="0" rtl="0" algn="l">
              <a:lnSpc>
                <a:spcPct val="90000"/>
              </a:lnSpc>
              <a:spcBef>
                <a:spcPts val="0"/>
              </a:spcBef>
              <a:spcAft>
                <a:spcPts val="0"/>
              </a:spcAft>
              <a:buNone/>
            </a:pPr>
            <a:r>
              <a:rPr lang="en-CA">
                <a:solidFill>
                  <a:srgbClr val="000000"/>
                </a:solidFill>
                <a:latin typeface="Nunito ExtraBold"/>
                <a:ea typeface="Nunito ExtraBold"/>
                <a:cs typeface="Nunito ExtraBold"/>
                <a:sym typeface="Nunito ExtraBold"/>
              </a:rPr>
              <a:t>Conclusion:</a:t>
            </a:r>
            <a:r>
              <a:rPr lang="en-CA">
                <a:solidFill>
                  <a:srgbClr val="000000"/>
                </a:solidFill>
                <a:latin typeface="Nunito Medium"/>
                <a:ea typeface="Nunito Medium"/>
                <a:cs typeface="Nunito Medium"/>
                <a:sym typeface="Nunito Medium"/>
              </a:rPr>
              <a:t> </a:t>
            </a:r>
            <a:endParaRPr>
              <a:solidFill>
                <a:srgbClr val="000000"/>
              </a:solidFill>
              <a:latin typeface="Nunito Medium"/>
              <a:ea typeface="Nunito Medium"/>
              <a:cs typeface="Nunito Medium"/>
              <a:sym typeface="Nunito Medium"/>
            </a:endParaRPr>
          </a:p>
          <a:p>
            <a:pPr indent="-311150" lvl="0" marL="457200" rtl="0" algn="l">
              <a:lnSpc>
                <a:spcPct val="90000"/>
              </a:lnSpc>
              <a:spcBef>
                <a:spcPts val="1200"/>
              </a:spcBef>
              <a:spcAft>
                <a:spcPts val="0"/>
              </a:spcAft>
              <a:buClr>
                <a:srgbClr val="000000"/>
              </a:buClr>
              <a:buSzPts val="1300"/>
              <a:buFont typeface="Nunito Medium"/>
              <a:buChar char="●"/>
            </a:pPr>
            <a:r>
              <a:rPr lang="en-CA">
                <a:solidFill>
                  <a:srgbClr val="000000"/>
                </a:solidFill>
                <a:latin typeface="Nunito Medium"/>
                <a:ea typeface="Nunito Medium"/>
                <a:cs typeface="Nunito Medium"/>
                <a:sym typeface="Nunito Medium"/>
              </a:rPr>
              <a:t>Reliable method for automated brain tumor classification</a:t>
            </a:r>
            <a:endParaRPr>
              <a:latin typeface="Nunito Medium"/>
              <a:ea typeface="Nunito Medium"/>
              <a:cs typeface="Nunito Medium"/>
              <a:sym typeface="Nunito Medium"/>
            </a:endParaRPr>
          </a:p>
        </p:txBody>
      </p:sp>
      <p:sp>
        <p:nvSpPr>
          <p:cNvPr id="391" name="Google Shape;391;p22"/>
          <p:cNvSpPr txBox="1"/>
          <p:nvPr>
            <p:ph idx="1" type="body"/>
          </p:nvPr>
        </p:nvSpPr>
        <p:spPr>
          <a:xfrm>
            <a:off x="5058950" y="4283900"/>
            <a:ext cx="3903300" cy="744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t/>
            </a:r>
            <a:endParaRPr sz="1500">
              <a:solidFill>
                <a:srgbClr val="1F1F1F"/>
              </a:solidFill>
              <a:highlight>
                <a:srgbClr val="FFFFFF"/>
              </a:highlight>
              <a:latin typeface="Nunito Black"/>
              <a:ea typeface="Nunito Black"/>
              <a:cs typeface="Nunito Black"/>
              <a:sym typeface="Nunito Black"/>
            </a:endParaRPr>
          </a:p>
          <a:p>
            <a:pPr indent="0" lvl="0" marL="0" rtl="0" algn="l">
              <a:lnSpc>
                <a:spcPct val="95000"/>
              </a:lnSpc>
              <a:spcBef>
                <a:spcPts val="1200"/>
              </a:spcBef>
              <a:spcAft>
                <a:spcPts val="1200"/>
              </a:spcAft>
              <a:buSzPts val="275"/>
              <a:buNone/>
            </a:pPr>
            <a:r>
              <a:rPr lang="en-CA" sz="1500">
                <a:solidFill>
                  <a:srgbClr val="1F1F1F"/>
                </a:solidFill>
                <a:highlight>
                  <a:srgbClr val="FFFFFF"/>
                </a:highlight>
                <a:latin typeface="Nunito Black"/>
                <a:ea typeface="Nunito Black"/>
                <a:cs typeface="Nunito Black"/>
                <a:sym typeface="Nunito Black"/>
              </a:rPr>
              <a:t>           Test Accuracy: 95.10%</a:t>
            </a:r>
            <a:endParaRPr sz="1500">
              <a:latin typeface="Nunito Black"/>
              <a:ea typeface="Nunito Black"/>
              <a:cs typeface="Nunito Black"/>
              <a:sym typeface="Nunito Black"/>
            </a:endParaRPr>
          </a:p>
        </p:txBody>
      </p:sp>
      <p:pic>
        <p:nvPicPr>
          <p:cNvPr id="392" name="Google Shape;392;p22"/>
          <p:cNvPicPr preferRelativeResize="0"/>
          <p:nvPr/>
        </p:nvPicPr>
        <p:blipFill>
          <a:blip r:embed="rId3">
            <a:alphaModFix/>
          </a:blip>
          <a:stretch>
            <a:fillRect/>
          </a:stretch>
        </p:blipFill>
        <p:spPr>
          <a:xfrm>
            <a:off x="4252376" y="485825"/>
            <a:ext cx="4561950" cy="4179550"/>
          </a:xfrm>
          <a:prstGeom prst="rect">
            <a:avLst/>
          </a:prstGeom>
          <a:noFill/>
          <a:ln>
            <a:noFill/>
          </a:ln>
        </p:spPr>
      </p:pic>
      <p:sp>
        <p:nvSpPr>
          <p:cNvPr id="393" name="Google Shape;393;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Results - Example of predicted labels</a:t>
            </a:r>
            <a:endParaRPr b="0">
              <a:latin typeface="Nunito ExtraBold"/>
              <a:ea typeface="Nunito ExtraBold"/>
              <a:cs typeface="Nunito ExtraBold"/>
              <a:sym typeface="Nunito ExtraBold"/>
            </a:endParaRPr>
          </a:p>
        </p:txBody>
      </p:sp>
      <p:pic>
        <p:nvPicPr>
          <p:cNvPr id="399" name="Google Shape;399;p23"/>
          <p:cNvPicPr preferRelativeResize="0"/>
          <p:nvPr/>
        </p:nvPicPr>
        <p:blipFill>
          <a:blip r:embed="rId3">
            <a:alphaModFix/>
          </a:blip>
          <a:stretch>
            <a:fillRect/>
          </a:stretch>
        </p:blipFill>
        <p:spPr>
          <a:xfrm>
            <a:off x="153032" y="1264013"/>
            <a:ext cx="8837935" cy="3240824"/>
          </a:xfrm>
          <a:prstGeom prst="rect">
            <a:avLst/>
          </a:prstGeom>
          <a:noFill/>
          <a:ln>
            <a:noFill/>
          </a:ln>
        </p:spPr>
      </p:pic>
      <p:sp>
        <p:nvSpPr>
          <p:cNvPr id="400" name="Google Shape;400;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CA">
                <a:latin typeface="Nunito ExtraBold"/>
                <a:ea typeface="Nunito ExtraBold"/>
                <a:cs typeface="Nunito ExtraBold"/>
                <a:sym typeface="Nunito ExtraBold"/>
              </a:rPr>
              <a:t>Results - Performance Comparison with Baseline Model</a:t>
            </a:r>
            <a:endParaRPr b="0">
              <a:latin typeface="Nunito ExtraBold"/>
              <a:ea typeface="Nunito ExtraBold"/>
              <a:cs typeface="Nunito ExtraBold"/>
              <a:sym typeface="Nunito ExtraBold"/>
            </a:endParaRPr>
          </a:p>
        </p:txBody>
      </p:sp>
      <p:sp>
        <p:nvSpPr>
          <p:cNvPr id="406" name="Google Shape;406;p24"/>
          <p:cNvSpPr txBox="1"/>
          <p:nvPr>
            <p:ph idx="1" type="body"/>
          </p:nvPr>
        </p:nvSpPr>
        <p:spPr>
          <a:xfrm>
            <a:off x="397900" y="1718925"/>
            <a:ext cx="5796000" cy="298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05"/>
              <a:buNone/>
            </a:pPr>
            <a:r>
              <a:rPr lang="en-CA">
                <a:solidFill>
                  <a:srgbClr val="1F1F1F"/>
                </a:solidFill>
                <a:highlight>
                  <a:srgbClr val="FFFFFF"/>
                </a:highlight>
                <a:latin typeface="Nunito ExtraBold"/>
                <a:ea typeface="Nunito ExtraBold"/>
                <a:cs typeface="Nunito ExtraBold"/>
                <a:sym typeface="Nunito ExtraBold"/>
              </a:rPr>
              <a:t>Baseline CNN</a:t>
            </a:r>
            <a:endParaRPr>
              <a:solidFill>
                <a:srgbClr val="1F1F1F"/>
              </a:solidFill>
              <a:highlight>
                <a:srgbClr val="FFFFFF"/>
              </a:highlight>
              <a:latin typeface="Nunito ExtraBold"/>
              <a:ea typeface="Nunito ExtraBold"/>
              <a:cs typeface="Nunito ExtraBold"/>
              <a:sym typeface="Nunito ExtraBold"/>
            </a:endParaRPr>
          </a:p>
          <a:p>
            <a:pPr indent="-311150" lvl="0" marL="457200" rtl="0" algn="l">
              <a:lnSpc>
                <a:spcPct val="100000"/>
              </a:lnSpc>
              <a:spcBef>
                <a:spcPts val="1200"/>
              </a:spcBef>
              <a:spcAft>
                <a:spcPts val="0"/>
              </a:spcAft>
              <a:buClr>
                <a:srgbClr val="000000"/>
              </a:buClr>
              <a:buSzPts val="1300"/>
              <a:buFont typeface="Nunito Medium"/>
              <a:buChar char="●"/>
            </a:pPr>
            <a:r>
              <a:rPr lang="en-CA">
                <a:solidFill>
                  <a:srgbClr val="1F1F1F"/>
                </a:solidFill>
                <a:highlight>
                  <a:srgbClr val="FFFFFF"/>
                </a:highlight>
                <a:latin typeface="Nunito Medium"/>
                <a:ea typeface="Nunito Medium"/>
                <a:cs typeface="Nunito Medium"/>
                <a:sym typeface="Nunito Medium"/>
              </a:rPr>
              <a:t>Simple CNN built from scratch for comparison</a:t>
            </a:r>
            <a:br>
              <a:rPr lang="en-CA">
                <a:solidFill>
                  <a:srgbClr val="1F1F1F"/>
                </a:solidFill>
                <a:highlight>
                  <a:srgbClr val="FFFFFF"/>
                </a:highlight>
                <a:latin typeface="Nunito Medium"/>
                <a:ea typeface="Nunito Medium"/>
                <a:cs typeface="Nunito Medium"/>
                <a:sym typeface="Nunito Medium"/>
              </a:rPr>
            </a:br>
            <a:endParaRPr>
              <a:solidFill>
                <a:srgbClr val="1F1F1F"/>
              </a:solidFill>
              <a:highlight>
                <a:srgbClr val="FFFFFF"/>
              </a:highlight>
              <a:latin typeface="Nunito Medium"/>
              <a:ea typeface="Nunito Medium"/>
              <a:cs typeface="Nunito Medium"/>
              <a:sym typeface="Nunito Medium"/>
            </a:endParaRPr>
          </a:p>
          <a:p>
            <a:pPr indent="-311150" lvl="0" marL="457200" rtl="0" algn="l">
              <a:lnSpc>
                <a:spcPct val="100000"/>
              </a:lnSpc>
              <a:spcBef>
                <a:spcPts val="0"/>
              </a:spcBef>
              <a:spcAft>
                <a:spcPts val="0"/>
              </a:spcAft>
              <a:buClr>
                <a:srgbClr val="000000"/>
              </a:buClr>
              <a:buSzPts val="1300"/>
              <a:buFont typeface="Nunito Medium"/>
              <a:buChar char="●"/>
            </a:pPr>
            <a:r>
              <a:rPr lang="en-CA">
                <a:solidFill>
                  <a:srgbClr val="1F1F1F"/>
                </a:solidFill>
                <a:highlight>
                  <a:srgbClr val="FFFFFF"/>
                </a:highlight>
                <a:latin typeface="Nunito Medium"/>
                <a:ea typeface="Nunito Medium"/>
                <a:cs typeface="Nunito Medium"/>
                <a:sym typeface="Nunito Medium"/>
              </a:rPr>
              <a:t>Three convolutional layers for basic feature extraction</a:t>
            </a:r>
            <a:br>
              <a:rPr lang="en-CA">
                <a:solidFill>
                  <a:srgbClr val="1F1F1F"/>
                </a:solidFill>
                <a:highlight>
                  <a:srgbClr val="FFFFFF"/>
                </a:highlight>
                <a:latin typeface="Nunito Medium"/>
                <a:ea typeface="Nunito Medium"/>
                <a:cs typeface="Nunito Medium"/>
                <a:sym typeface="Nunito Medium"/>
              </a:rPr>
            </a:br>
            <a:endParaRPr>
              <a:solidFill>
                <a:srgbClr val="1F1F1F"/>
              </a:solidFill>
              <a:highlight>
                <a:srgbClr val="FFFFFF"/>
              </a:highlight>
              <a:latin typeface="Nunito Medium"/>
              <a:ea typeface="Nunito Medium"/>
              <a:cs typeface="Nunito Medium"/>
              <a:sym typeface="Nunito Medium"/>
            </a:endParaRPr>
          </a:p>
          <a:p>
            <a:pPr indent="-311150" lvl="0" marL="457200" rtl="0" algn="l">
              <a:lnSpc>
                <a:spcPct val="100000"/>
              </a:lnSpc>
              <a:spcBef>
                <a:spcPts val="0"/>
              </a:spcBef>
              <a:spcAft>
                <a:spcPts val="0"/>
              </a:spcAft>
              <a:buClr>
                <a:srgbClr val="000000"/>
              </a:buClr>
              <a:buSzPts val="1300"/>
              <a:buFont typeface="Nunito Medium"/>
              <a:buChar char="●"/>
            </a:pPr>
            <a:r>
              <a:rPr lang="en-CA">
                <a:solidFill>
                  <a:srgbClr val="1F1F1F"/>
                </a:solidFill>
                <a:highlight>
                  <a:srgbClr val="FFFFFF"/>
                </a:highlight>
                <a:latin typeface="Nunito Medium"/>
                <a:ea typeface="Nunito Medium"/>
                <a:cs typeface="Nunito Medium"/>
                <a:sym typeface="Nunito Medium"/>
              </a:rPr>
              <a:t>Fully connected layers for classification</a:t>
            </a:r>
            <a:br>
              <a:rPr lang="en-CA">
                <a:solidFill>
                  <a:srgbClr val="1F1F1F"/>
                </a:solidFill>
                <a:highlight>
                  <a:srgbClr val="FFFFFF"/>
                </a:highlight>
                <a:latin typeface="Nunito Medium"/>
                <a:ea typeface="Nunito Medium"/>
                <a:cs typeface="Nunito Medium"/>
                <a:sym typeface="Nunito Medium"/>
              </a:rPr>
            </a:br>
            <a:endParaRPr>
              <a:solidFill>
                <a:srgbClr val="1F1F1F"/>
              </a:solidFill>
              <a:highlight>
                <a:srgbClr val="FFFFFF"/>
              </a:highlight>
              <a:latin typeface="Nunito Medium"/>
              <a:ea typeface="Nunito Medium"/>
              <a:cs typeface="Nunito Medium"/>
              <a:sym typeface="Nunito Medium"/>
            </a:endParaRPr>
          </a:p>
          <a:p>
            <a:pPr indent="-311150" lvl="0" marL="457200" rtl="0" algn="l">
              <a:lnSpc>
                <a:spcPct val="100000"/>
              </a:lnSpc>
              <a:spcBef>
                <a:spcPts val="0"/>
              </a:spcBef>
              <a:spcAft>
                <a:spcPts val="0"/>
              </a:spcAft>
              <a:buClr>
                <a:srgbClr val="000000"/>
              </a:buClr>
              <a:buSzPts val="1300"/>
              <a:buFont typeface="Nunito Medium"/>
              <a:buChar char="●"/>
            </a:pPr>
            <a:r>
              <a:rPr lang="en-CA">
                <a:solidFill>
                  <a:srgbClr val="1F1F1F"/>
                </a:solidFill>
                <a:highlight>
                  <a:srgbClr val="FFFFFF"/>
                </a:highlight>
                <a:latin typeface="Nunito Medium"/>
                <a:ea typeface="Nunito Medium"/>
                <a:cs typeface="Nunito Medium"/>
                <a:sym typeface="Nunito Medium"/>
              </a:rPr>
              <a:t>Dropout added to reduce overfitting</a:t>
            </a:r>
            <a:br>
              <a:rPr lang="en-CA">
                <a:solidFill>
                  <a:srgbClr val="1F1F1F"/>
                </a:solidFill>
                <a:highlight>
                  <a:srgbClr val="FFFFFF"/>
                </a:highlight>
                <a:latin typeface="Nunito Medium"/>
                <a:ea typeface="Nunito Medium"/>
                <a:cs typeface="Nunito Medium"/>
                <a:sym typeface="Nunito Medium"/>
              </a:rPr>
            </a:br>
            <a:endParaRPr>
              <a:solidFill>
                <a:srgbClr val="1F1F1F"/>
              </a:solidFill>
              <a:highlight>
                <a:srgbClr val="FFFFFF"/>
              </a:highlight>
              <a:latin typeface="Nunito Medium"/>
              <a:ea typeface="Nunito Medium"/>
              <a:cs typeface="Nunito Medium"/>
              <a:sym typeface="Nunito Medium"/>
            </a:endParaRPr>
          </a:p>
          <a:p>
            <a:pPr indent="-311150" lvl="0" marL="457200" rtl="0" algn="l">
              <a:lnSpc>
                <a:spcPct val="100000"/>
              </a:lnSpc>
              <a:spcBef>
                <a:spcPts val="0"/>
              </a:spcBef>
              <a:spcAft>
                <a:spcPts val="0"/>
              </a:spcAft>
              <a:buClr>
                <a:srgbClr val="000000"/>
              </a:buClr>
              <a:buSzPts val="1300"/>
              <a:buFont typeface="Nunito Medium"/>
              <a:buChar char="●"/>
            </a:pPr>
            <a:r>
              <a:rPr lang="en-CA">
                <a:solidFill>
                  <a:srgbClr val="1F1F1F"/>
                </a:solidFill>
                <a:highlight>
                  <a:srgbClr val="FFFFFF"/>
                </a:highlight>
                <a:latin typeface="Nunito Medium"/>
                <a:ea typeface="Nunito Medium"/>
                <a:cs typeface="Nunito Medium"/>
                <a:sym typeface="Nunito Medium"/>
              </a:rPr>
              <a:t>Predicts four brain tumor classes</a:t>
            </a:r>
            <a:endParaRPr>
              <a:solidFill>
                <a:srgbClr val="1F1F1F"/>
              </a:solidFill>
              <a:highlight>
                <a:srgbClr val="FFFFFF"/>
              </a:highlight>
              <a:latin typeface="Nunito Medium"/>
              <a:ea typeface="Nunito Medium"/>
              <a:cs typeface="Nunito Medium"/>
              <a:sym typeface="Nunito Medium"/>
            </a:endParaRPr>
          </a:p>
          <a:p>
            <a:pPr indent="0" lvl="0" marL="0" rtl="0" algn="l">
              <a:lnSpc>
                <a:spcPct val="95000"/>
              </a:lnSpc>
              <a:spcBef>
                <a:spcPts val="1200"/>
              </a:spcBef>
              <a:spcAft>
                <a:spcPts val="0"/>
              </a:spcAft>
              <a:buSzPts val="605"/>
              <a:buNone/>
            </a:pPr>
            <a:r>
              <a:rPr lang="en-CA">
                <a:solidFill>
                  <a:srgbClr val="1F1F1F"/>
                </a:solidFill>
                <a:highlight>
                  <a:srgbClr val="FFFFFF"/>
                </a:highlight>
                <a:latin typeface="Nunito ExtraBold"/>
                <a:ea typeface="Nunito ExtraBold"/>
                <a:cs typeface="Nunito ExtraBold"/>
                <a:sym typeface="Nunito ExtraBold"/>
              </a:rPr>
              <a:t>    </a:t>
            </a:r>
            <a:endParaRPr>
              <a:latin typeface="Nunito ExtraBold"/>
              <a:ea typeface="Nunito ExtraBold"/>
              <a:cs typeface="Nunito ExtraBold"/>
              <a:sym typeface="Nunito ExtraBold"/>
            </a:endParaRPr>
          </a:p>
          <a:p>
            <a:pPr indent="0" lvl="0" marL="0" rtl="0" algn="l">
              <a:lnSpc>
                <a:spcPct val="95000"/>
              </a:lnSpc>
              <a:spcBef>
                <a:spcPts val="1200"/>
              </a:spcBef>
              <a:spcAft>
                <a:spcPts val="1200"/>
              </a:spcAft>
              <a:buSzPts val="605"/>
              <a:buNone/>
            </a:pPr>
            <a:r>
              <a:t/>
            </a:r>
            <a:endParaRPr/>
          </a:p>
        </p:txBody>
      </p:sp>
      <p:pic>
        <p:nvPicPr>
          <p:cNvPr id="407" name="Google Shape;407;p24"/>
          <p:cNvPicPr preferRelativeResize="0"/>
          <p:nvPr/>
        </p:nvPicPr>
        <p:blipFill>
          <a:blip r:embed="rId3">
            <a:alphaModFix/>
          </a:blip>
          <a:stretch>
            <a:fillRect/>
          </a:stretch>
        </p:blipFill>
        <p:spPr>
          <a:xfrm>
            <a:off x="3416275" y="3702550"/>
            <a:ext cx="5659224" cy="1303125"/>
          </a:xfrm>
          <a:prstGeom prst="rect">
            <a:avLst/>
          </a:prstGeom>
          <a:noFill/>
          <a:ln>
            <a:noFill/>
          </a:ln>
        </p:spPr>
      </p:pic>
      <p:sp>
        <p:nvSpPr>
          <p:cNvPr id="408" name="Google Shape;408;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CA">
                <a:latin typeface="Nunito ExtraBold"/>
                <a:ea typeface="Nunito ExtraBold"/>
                <a:cs typeface="Nunito ExtraBold"/>
                <a:sym typeface="Nunito ExtraBold"/>
              </a:rPr>
              <a:t>Results - Performance Comparison with Baseline Model</a:t>
            </a:r>
            <a:endParaRPr b="0">
              <a:latin typeface="Nunito ExtraBold"/>
              <a:ea typeface="Nunito ExtraBold"/>
              <a:cs typeface="Nunito ExtraBold"/>
              <a:sym typeface="Nunito ExtraBold"/>
            </a:endParaRPr>
          </a:p>
          <a:p>
            <a:pPr indent="0" lvl="0" marL="0" rtl="0" algn="l">
              <a:spcBef>
                <a:spcPts val="0"/>
              </a:spcBef>
              <a:spcAft>
                <a:spcPts val="0"/>
              </a:spcAft>
              <a:buNone/>
            </a:pPr>
            <a:r>
              <a:t/>
            </a:r>
            <a:endParaRPr b="0">
              <a:latin typeface="Nunito ExtraBold"/>
              <a:ea typeface="Nunito ExtraBold"/>
              <a:cs typeface="Nunito ExtraBold"/>
              <a:sym typeface="Nunito ExtraBold"/>
            </a:endParaRPr>
          </a:p>
        </p:txBody>
      </p:sp>
      <p:sp>
        <p:nvSpPr>
          <p:cNvPr id="414" name="Google Shape;414;p25"/>
          <p:cNvSpPr txBox="1"/>
          <p:nvPr>
            <p:ph idx="1" type="body"/>
          </p:nvPr>
        </p:nvSpPr>
        <p:spPr>
          <a:xfrm>
            <a:off x="422750" y="1990050"/>
            <a:ext cx="3480600" cy="2541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CA" sz="1400">
                <a:solidFill>
                  <a:srgbClr val="1F1F1F"/>
                </a:solidFill>
                <a:highlight>
                  <a:srgbClr val="FFFFFF"/>
                </a:highlight>
                <a:latin typeface="Nunito ExtraBold"/>
                <a:ea typeface="Nunito ExtraBold"/>
                <a:cs typeface="Nunito ExtraBold"/>
                <a:sym typeface="Nunito ExtraBold"/>
              </a:rPr>
              <a:t>Baseline Model</a:t>
            </a:r>
            <a:endParaRPr sz="1400">
              <a:solidFill>
                <a:srgbClr val="1F1F1F"/>
              </a:solidFill>
              <a:highlight>
                <a:srgbClr val="FFFFFF"/>
              </a:highlight>
              <a:latin typeface="Nunito ExtraBold"/>
              <a:ea typeface="Nunito ExtraBold"/>
              <a:cs typeface="Nunito ExtraBold"/>
              <a:sym typeface="Nunito ExtraBold"/>
            </a:endParaRPr>
          </a:p>
          <a:p>
            <a:pPr indent="-317500" lvl="0" marL="457200" rtl="0" algn="l">
              <a:lnSpc>
                <a:spcPct val="95000"/>
              </a:lnSpc>
              <a:spcBef>
                <a:spcPts val="1200"/>
              </a:spcBef>
              <a:spcAft>
                <a:spcPts val="0"/>
              </a:spcAft>
              <a:buClr>
                <a:srgbClr val="1F1F1F"/>
              </a:buClr>
              <a:buSzPts val="1400"/>
              <a:buFont typeface="Nunito Medium"/>
              <a:buChar char="●"/>
            </a:pPr>
            <a:r>
              <a:rPr lang="en-CA" sz="1400">
                <a:solidFill>
                  <a:srgbClr val="1F1F1F"/>
                </a:solidFill>
                <a:highlight>
                  <a:srgbClr val="FFFFFF"/>
                </a:highlight>
                <a:latin typeface="Nunito Medium"/>
                <a:ea typeface="Nunito Medium"/>
                <a:cs typeface="Nunito Medium"/>
                <a:sym typeface="Nunito Medium"/>
              </a:rPr>
              <a:t>Reasonable starting point</a:t>
            </a:r>
            <a:endParaRPr sz="1400">
              <a:solidFill>
                <a:srgbClr val="1F1F1F"/>
              </a:solidFill>
              <a:highlight>
                <a:srgbClr val="FFFFFF"/>
              </a:highlight>
              <a:latin typeface="Nunito Medium"/>
              <a:ea typeface="Nunito Medium"/>
              <a:cs typeface="Nunito Medium"/>
              <a:sym typeface="Nunito Medium"/>
            </a:endParaRPr>
          </a:p>
          <a:p>
            <a:pPr indent="-317500" lvl="0" marL="457200" rtl="0" algn="l">
              <a:lnSpc>
                <a:spcPct val="95000"/>
              </a:lnSpc>
              <a:spcBef>
                <a:spcPts val="0"/>
              </a:spcBef>
              <a:spcAft>
                <a:spcPts val="0"/>
              </a:spcAft>
              <a:buClr>
                <a:srgbClr val="1F1F1F"/>
              </a:buClr>
              <a:buSzPts val="1400"/>
              <a:buFont typeface="Nunito Medium"/>
              <a:buChar char="●"/>
            </a:pPr>
            <a:r>
              <a:rPr lang="en-CA" sz="1400">
                <a:solidFill>
                  <a:srgbClr val="1F1F1F"/>
                </a:solidFill>
                <a:highlight>
                  <a:srgbClr val="FFFFFF"/>
                </a:highlight>
                <a:latin typeface="Nunito Medium"/>
                <a:ea typeface="Nunito Medium"/>
                <a:cs typeface="Nunito Medium"/>
                <a:sym typeface="Nunito Medium"/>
              </a:rPr>
              <a:t>But significantly weaker performance than Transfer Learning</a:t>
            </a:r>
            <a:endParaRPr sz="1400">
              <a:solidFill>
                <a:srgbClr val="1F1F1F"/>
              </a:solidFill>
              <a:highlight>
                <a:srgbClr val="FFFFFF"/>
              </a:highlight>
              <a:latin typeface="Nunito Medium"/>
              <a:ea typeface="Nunito Medium"/>
              <a:cs typeface="Nunito Medium"/>
              <a:sym typeface="Nunito Medium"/>
            </a:endParaRPr>
          </a:p>
          <a:p>
            <a:pPr indent="-317500" lvl="0" marL="457200" rtl="0" algn="l">
              <a:lnSpc>
                <a:spcPct val="95000"/>
              </a:lnSpc>
              <a:spcBef>
                <a:spcPts val="0"/>
              </a:spcBef>
              <a:spcAft>
                <a:spcPts val="0"/>
              </a:spcAft>
              <a:buClr>
                <a:srgbClr val="1F1F1F"/>
              </a:buClr>
              <a:buSzPts val="1400"/>
              <a:buFont typeface="Nunito Medium"/>
              <a:buChar char="●"/>
            </a:pPr>
            <a:r>
              <a:rPr lang="en-CA" sz="1400">
                <a:solidFill>
                  <a:srgbClr val="1F1F1F"/>
                </a:solidFill>
                <a:highlight>
                  <a:srgbClr val="FFFFFF"/>
                </a:highlight>
                <a:latin typeface="Nunito Medium"/>
                <a:ea typeface="Nunito Medium"/>
                <a:cs typeface="Nunito Medium"/>
                <a:sym typeface="Nunito Medium"/>
              </a:rPr>
              <a:t>More frequent misclassifications compared to ResNet model</a:t>
            </a:r>
            <a:endParaRPr sz="1400">
              <a:solidFill>
                <a:srgbClr val="1F1F1F"/>
              </a:solidFill>
              <a:highlight>
                <a:srgbClr val="FFFFFF"/>
              </a:highlight>
              <a:latin typeface="Nunito Medium"/>
              <a:ea typeface="Nunito Medium"/>
              <a:cs typeface="Nunito Medium"/>
              <a:sym typeface="Nunito Medium"/>
            </a:endParaRPr>
          </a:p>
          <a:p>
            <a:pPr indent="0" lvl="0" marL="0" rtl="0" algn="l">
              <a:lnSpc>
                <a:spcPct val="95000"/>
              </a:lnSpc>
              <a:spcBef>
                <a:spcPts val="1200"/>
              </a:spcBef>
              <a:spcAft>
                <a:spcPts val="1200"/>
              </a:spcAft>
              <a:buNone/>
            </a:pPr>
            <a:r>
              <a:rPr lang="en-CA" sz="1400">
                <a:solidFill>
                  <a:srgbClr val="1F1F1F"/>
                </a:solidFill>
                <a:highlight>
                  <a:schemeClr val="lt1"/>
                </a:highlight>
                <a:latin typeface="Nunito ExtraBold"/>
                <a:ea typeface="Nunito ExtraBold"/>
                <a:cs typeface="Nunito ExtraBold"/>
                <a:sym typeface="Nunito ExtraBold"/>
              </a:rPr>
              <a:t>Accuracy: </a:t>
            </a:r>
            <a:r>
              <a:rPr lang="en-CA" sz="1400">
                <a:solidFill>
                  <a:srgbClr val="000000"/>
                </a:solidFill>
                <a:latin typeface="Nunito ExtraBold"/>
                <a:ea typeface="Nunito ExtraBold"/>
                <a:cs typeface="Nunito ExtraBold"/>
                <a:sym typeface="Nunito ExtraBold"/>
              </a:rPr>
              <a:t>86.84%</a:t>
            </a:r>
            <a:endParaRPr sz="1400">
              <a:solidFill>
                <a:srgbClr val="1F1F1F"/>
              </a:solidFill>
              <a:highlight>
                <a:srgbClr val="FFFFFF"/>
              </a:highlight>
              <a:latin typeface="Nunito ExtraBold"/>
              <a:ea typeface="Nunito ExtraBold"/>
              <a:cs typeface="Nunito ExtraBold"/>
              <a:sym typeface="Nunito ExtraBold"/>
            </a:endParaRPr>
          </a:p>
        </p:txBody>
      </p:sp>
      <p:pic>
        <p:nvPicPr>
          <p:cNvPr id="415" name="Google Shape;415;p25"/>
          <p:cNvPicPr preferRelativeResize="0"/>
          <p:nvPr/>
        </p:nvPicPr>
        <p:blipFill>
          <a:blip r:embed="rId3">
            <a:alphaModFix/>
          </a:blip>
          <a:stretch>
            <a:fillRect/>
          </a:stretch>
        </p:blipFill>
        <p:spPr>
          <a:xfrm>
            <a:off x="4368225" y="1062375"/>
            <a:ext cx="4663025" cy="4081125"/>
          </a:xfrm>
          <a:prstGeom prst="rect">
            <a:avLst/>
          </a:prstGeom>
          <a:noFill/>
          <a:ln>
            <a:noFill/>
          </a:ln>
        </p:spPr>
      </p:pic>
      <p:sp>
        <p:nvSpPr>
          <p:cNvPr id="416" name="Google Shape;416;p2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CA">
                <a:latin typeface="Nunito ExtraBold"/>
                <a:ea typeface="Nunito ExtraBold"/>
                <a:cs typeface="Nunito ExtraBold"/>
                <a:sym typeface="Nunito ExtraBold"/>
              </a:rPr>
              <a:t>Results - </a:t>
            </a:r>
            <a:r>
              <a:rPr b="0" lang="en-CA">
                <a:latin typeface="Nunito ExtraBold"/>
                <a:ea typeface="Nunito ExtraBold"/>
                <a:cs typeface="Nunito ExtraBold"/>
                <a:sym typeface="Nunito ExtraBold"/>
              </a:rPr>
              <a:t>Performance Comparison with Related Work  </a:t>
            </a:r>
            <a:endParaRPr b="0">
              <a:latin typeface="Nunito ExtraBold"/>
              <a:ea typeface="Nunito ExtraBold"/>
              <a:cs typeface="Nunito ExtraBold"/>
              <a:sym typeface="Nunito ExtraBold"/>
            </a:endParaRPr>
          </a:p>
        </p:txBody>
      </p:sp>
      <p:sp>
        <p:nvSpPr>
          <p:cNvPr id="422" name="Google Shape;422;p26"/>
          <p:cNvSpPr txBox="1"/>
          <p:nvPr>
            <p:ph idx="1" type="body"/>
          </p:nvPr>
        </p:nvSpPr>
        <p:spPr>
          <a:xfrm>
            <a:off x="782400" y="20041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400">
                <a:latin typeface="Nunito ExtraBold"/>
                <a:ea typeface="Nunito ExtraBold"/>
                <a:cs typeface="Nunito ExtraBold"/>
                <a:sym typeface="Nunito ExtraBold"/>
              </a:rPr>
              <a:t>Xception Model (99.24%) from Kaggle </a:t>
            </a:r>
            <a:endParaRPr sz="1400">
              <a:latin typeface="Nunito ExtraBold"/>
              <a:ea typeface="Nunito ExtraBold"/>
              <a:cs typeface="Nunito ExtraBold"/>
              <a:sym typeface="Nunito ExtraBold"/>
            </a:endParaRPr>
          </a:p>
          <a:p>
            <a:pPr indent="-317500" lvl="0" marL="457200" rtl="0" algn="l">
              <a:spcBef>
                <a:spcPts val="1200"/>
              </a:spcBef>
              <a:spcAft>
                <a:spcPts val="0"/>
              </a:spcAft>
              <a:buSzPts val="1400"/>
              <a:buFont typeface="Nunito Medium"/>
              <a:buChar char="●"/>
            </a:pPr>
            <a:r>
              <a:rPr lang="en-CA" sz="1400">
                <a:latin typeface="Nunito Medium"/>
                <a:ea typeface="Nunito Medium"/>
                <a:cs typeface="Nunito Medium"/>
                <a:sym typeface="Nunito Medium"/>
              </a:rPr>
              <a:t>More advanced architecture</a:t>
            </a:r>
            <a:endParaRPr sz="1400">
              <a:latin typeface="Nunito Medium"/>
              <a:ea typeface="Nunito Medium"/>
              <a:cs typeface="Nunito Medium"/>
              <a:sym typeface="Nunito Medium"/>
            </a:endParaRPr>
          </a:p>
          <a:p>
            <a:pPr indent="-317500" lvl="0" marL="457200" rtl="0" algn="l">
              <a:spcBef>
                <a:spcPts val="0"/>
              </a:spcBef>
              <a:spcAft>
                <a:spcPts val="0"/>
              </a:spcAft>
              <a:buSzPts val="1400"/>
              <a:buFont typeface="Nunito Medium"/>
              <a:buChar char="●"/>
            </a:pPr>
            <a:r>
              <a:rPr lang="en-CA" sz="1400">
                <a:latin typeface="Nunito Medium"/>
                <a:ea typeface="Nunito Medium"/>
                <a:cs typeface="Nunito Medium"/>
                <a:sym typeface="Nunito Medium"/>
              </a:rPr>
              <a:t>Higher input resolutio</a:t>
            </a:r>
            <a:r>
              <a:rPr lang="en-CA" sz="1400">
                <a:latin typeface="Nunito Medium"/>
                <a:ea typeface="Nunito Medium"/>
                <a:cs typeface="Nunito Medium"/>
                <a:sym typeface="Nunito Medium"/>
              </a:rPr>
              <a:t>n</a:t>
            </a:r>
            <a:endParaRPr sz="1400">
              <a:latin typeface="Nunito Medium"/>
              <a:ea typeface="Nunito Medium"/>
              <a:cs typeface="Nunito Medium"/>
              <a:sym typeface="Nunito Medium"/>
            </a:endParaRPr>
          </a:p>
          <a:p>
            <a:pPr indent="0" lvl="0" marL="0" rtl="0" algn="l">
              <a:spcBef>
                <a:spcPts val="1200"/>
              </a:spcBef>
              <a:spcAft>
                <a:spcPts val="0"/>
              </a:spcAft>
              <a:buNone/>
            </a:pPr>
            <a:r>
              <a:rPr lang="en-CA" sz="1400">
                <a:latin typeface="Nunito ExtraBold"/>
                <a:ea typeface="Nunito ExtraBold"/>
                <a:cs typeface="Nunito ExtraBold"/>
                <a:sym typeface="Nunito ExtraBold"/>
              </a:rPr>
              <a:t>ResNet18 (99.69%) from Kaggle </a:t>
            </a:r>
            <a:endParaRPr sz="1400">
              <a:latin typeface="Nunito ExtraBold"/>
              <a:ea typeface="Nunito ExtraBold"/>
              <a:cs typeface="Nunito ExtraBold"/>
              <a:sym typeface="Nunito ExtraBold"/>
            </a:endParaRPr>
          </a:p>
          <a:p>
            <a:pPr indent="-317500" lvl="0" marL="457200" rtl="0" algn="l">
              <a:spcBef>
                <a:spcPts val="1200"/>
              </a:spcBef>
              <a:spcAft>
                <a:spcPts val="0"/>
              </a:spcAft>
              <a:buSzPts val="1400"/>
              <a:buFont typeface="Nunito Medium"/>
              <a:buChar char="●"/>
            </a:pPr>
            <a:r>
              <a:rPr lang="en-CA" sz="1400">
                <a:latin typeface="Nunito Medium"/>
                <a:ea typeface="Nunito Medium"/>
                <a:cs typeface="Nunito Medium"/>
                <a:sym typeface="Nunito Medium"/>
              </a:rPr>
              <a:t>More layers were fine-tuned </a:t>
            </a:r>
            <a:endParaRPr sz="1400">
              <a:latin typeface="Nunito Medium"/>
              <a:ea typeface="Nunito Medium"/>
              <a:cs typeface="Nunito Medium"/>
              <a:sym typeface="Nunito Medium"/>
            </a:endParaRPr>
          </a:p>
          <a:p>
            <a:pPr indent="-317500" lvl="0" marL="457200" rtl="0" algn="l">
              <a:spcBef>
                <a:spcPts val="0"/>
              </a:spcBef>
              <a:spcAft>
                <a:spcPts val="0"/>
              </a:spcAft>
              <a:buSzPts val="1400"/>
              <a:buFont typeface="Nunito Medium"/>
              <a:buChar char="●"/>
            </a:pPr>
            <a:r>
              <a:rPr lang="en-CA" sz="1400">
                <a:latin typeface="Nunito Medium"/>
                <a:ea typeface="Nunito Medium"/>
                <a:cs typeface="Nunito Medium"/>
                <a:sym typeface="Nunito Medium"/>
              </a:rPr>
              <a:t>More training time (60 epochs)</a:t>
            </a:r>
            <a:endParaRPr sz="1400">
              <a:latin typeface="Nunito Medium"/>
              <a:ea typeface="Nunito Medium"/>
              <a:cs typeface="Nunito Medium"/>
              <a:sym typeface="Nunito Medium"/>
            </a:endParaRPr>
          </a:p>
          <a:p>
            <a:pPr indent="0" lvl="0" marL="0" rtl="0" algn="l">
              <a:spcBef>
                <a:spcPts val="1200"/>
              </a:spcBef>
              <a:spcAft>
                <a:spcPts val="0"/>
              </a:spcAft>
              <a:buNone/>
            </a:pPr>
            <a:r>
              <a:t/>
            </a:r>
            <a:endParaRPr sz="1400">
              <a:latin typeface="Nunito ExtraBold"/>
              <a:ea typeface="Nunito ExtraBold"/>
              <a:cs typeface="Nunito ExtraBold"/>
              <a:sym typeface="Nunito ExtraBold"/>
            </a:endParaRPr>
          </a:p>
          <a:p>
            <a:pPr indent="0" lvl="0" marL="0" rtl="0" algn="l">
              <a:spcBef>
                <a:spcPts val="1200"/>
              </a:spcBef>
              <a:spcAft>
                <a:spcPts val="1200"/>
              </a:spcAft>
              <a:buNone/>
            </a:pPr>
            <a:r>
              <a:t/>
            </a:r>
            <a:endParaRPr sz="1400">
              <a:latin typeface="Nunito ExtraBold"/>
              <a:ea typeface="Nunito ExtraBold"/>
              <a:cs typeface="Nunito ExtraBold"/>
              <a:sym typeface="Nunito ExtraBold"/>
            </a:endParaRPr>
          </a:p>
        </p:txBody>
      </p:sp>
      <p:pic>
        <p:nvPicPr>
          <p:cNvPr id="423" name="Google Shape;423;p26"/>
          <p:cNvPicPr preferRelativeResize="0"/>
          <p:nvPr/>
        </p:nvPicPr>
        <p:blipFill>
          <a:blip r:embed="rId3">
            <a:alphaModFix/>
          </a:blip>
          <a:stretch>
            <a:fillRect/>
          </a:stretch>
        </p:blipFill>
        <p:spPr>
          <a:xfrm>
            <a:off x="4637746" y="1954450"/>
            <a:ext cx="3207924" cy="2410749"/>
          </a:xfrm>
          <a:prstGeom prst="rect">
            <a:avLst/>
          </a:prstGeom>
          <a:noFill/>
          <a:ln>
            <a:noFill/>
          </a:ln>
        </p:spPr>
      </p:pic>
      <p:sp>
        <p:nvSpPr>
          <p:cNvPr id="424" name="Google Shape;424;p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Discussion: Takeaways</a:t>
            </a:r>
            <a:endParaRPr b="0">
              <a:latin typeface="Nunito ExtraBold"/>
              <a:ea typeface="Nunito ExtraBold"/>
              <a:cs typeface="Nunito ExtraBold"/>
              <a:sym typeface="Nunito ExtraBold"/>
            </a:endParaRPr>
          </a:p>
        </p:txBody>
      </p:sp>
      <p:sp>
        <p:nvSpPr>
          <p:cNvPr id="430" name="Google Shape;430;p27"/>
          <p:cNvSpPr txBox="1"/>
          <p:nvPr>
            <p:ph idx="1" type="body"/>
          </p:nvPr>
        </p:nvSpPr>
        <p:spPr>
          <a:xfrm>
            <a:off x="100200" y="1289650"/>
            <a:ext cx="5114400" cy="37626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SzPts val="2000"/>
              <a:buChar char="-"/>
            </a:pPr>
            <a:r>
              <a:rPr lang="en-CA" sz="2000"/>
              <a:t>Importance and convenience of </a:t>
            </a:r>
            <a:r>
              <a:rPr b="1" lang="en-CA" sz="2000"/>
              <a:t>transfer learning</a:t>
            </a:r>
            <a:endParaRPr sz="2000"/>
          </a:p>
          <a:p>
            <a:pPr indent="-355600" lvl="0" marL="457200" rtl="0" algn="l">
              <a:lnSpc>
                <a:spcPct val="150000"/>
              </a:lnSpc>
              <a:spcBef>
                <a:spcPts val="0"/>
              </a:spcBef>
              <a:spcAft>
                <a:spcPts val="0"/>
              </a:spcAft>
              <a:buSzPts val="2000"/>
              <a:buChar char="-"/>
            </a:pPr>
            <a:r>
              <a:rPr b="1" lang="en-CA" sz="2000"/>
              <a:t>Model limitations</a:t>
            </a:r>
            <a:r>
              <a:rPr lang="en-CA" sz="2000"/>
              <a:t>: low contrast, smaller tumours, data augmentation</a:t>
            </a:r>
            <a:endParaRPr sz="2000"/>
          </a:p>
          <a:p>
            <a:pPr indent="-355600" lvl="0" marL="457200" rtl="0" algn="l">
              <a:lnSpc>
                <a:spcPct val="150000"/>
              </a:lnSpc>
              <a:spcBef>
                <a:spcPts val="0"/>
              </a:spcBef>
              <a:spcAft>
                <a:spcPts val="0"/>
              </a:spcAft>
              <a:buSzPts val="2000"/>
              <a:buChar char="-"/>
            </a:pPr>
            <a:r>
              <a:rPr lang="en-CA" sz="2000"/>
              <a:t>Accuracy by</a:t>
            </a:r>
            <a:r>
              <a:rPr b="1" lang="en-CA" sz="2000"/>
              <a:t> class vs. overall</a:t>
            </a:r>
            <a:endParaRPr sz="2000"/>
          </a:p>
          <a:p>
            <a:pPr indent="-355600" lvl="0" marL="457200" rtl="0" algn="l">
              <a:lnSpc>
                <a:spcPct val="150000"/>
              </a:lnSpc>
              <a:spcBef>
                <a:spcPts val="0"/>
              </a:spcBef>
              <a:spcAft>
                <a:spcPts val="0"/>
              </a:spcAft>
              <a:buSzPts val="2000"/>
              <a:buChar char="-"/>
            </a:pPr>
            <a:r>
              <a:rPr lang="en-CA" sz="2000"/>
              <a:t>Training and testing using </a:t>
            </a:r>
            <a:r>
              <a:rPr b="1" lang="en-CA" sz="2000"/>
              <a:t>different </a:t>
            </a:r>
            <a:r>
              <a:rPr lang="en-CA" sz="2000"/>
              <a:t>data sources </a:t>
            </a:r>
            <a:endParaRPr sz="2000">
              <a:solidFill>
                <a:srgbClr val="1F1F1F"/>
              </a:solidFill>
            </a:endParaRPr>
          </a:p>
        </p:txBody>
      </p:sp>
      <p:sp>
        <p:nvSpPr>
          <p:cNvPr id="431" name="Google Shape;431;p2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pic>
        <p:nvPicPr>
          <p:cNvPr id="432" name="Google Shape;432;p27"/>
          <p:cNvPicPr preferRelativeResize="0"/>
          <p:nvPr/>
        </p:nvPicPr>
        <p:blipFill>
          <a:blip r:embed="rId3">
            <a:alphaModFix/>
          </a:blip>
          <a:stretch>
            <a:fillRect/>
          </a:stretch>
        </p:blipFill>
        <p:spPr>
          <a:xfrm>
            <a:off x="4978250" y="1597875"/>
            <a:ext cx="4064800" cy="2543075"/>
          </a:xfrm>
          <a:prstGeom prst="rect">
            <a:avLst/>
          </a:prstGeom>
          <a:noFill/>
          <a:ln cap="flat" cmpd="sng" w="19050">
            <a:solidFill>
              <a:schemeClr val="dk2"/>
            </a:solidFill>
            <a:prstDash val="solid"/>
            <a:round/>
            <a:headEnd len="sm" w="sm" type="none"/>
            <a:tailEnd len="sm" w="sm" type="none"/>
          </a:ln>
        </p:spPr>
      </p:pic>
      <p:sp>
        <p:nvSpPr>
          <p:cNvPr id="433" name="Google Shape;433;p27"/>
          <p:cNvSpPr txBox="1"/>
          <p:nvPr/>
        </p:nvSpPr>
        <p:spPr>
          <a:xfrm>
            <a:off x="8098250" y="4047700"/>
            <a:ext cx="13290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u="sng">
                <a:solidFill>
                  <a:schemeClr val="hlink"/>
                </a:solidFill>
                <a:latin typeface="Nunito"/>
                <a:ea typeface="Nunito"/>
                <a:cs typeface="Nunito"/>
                <a:sym typeface="Nunito"/>
                <a:hlinkClick r:id="rId4"/>
              </a:rPr>
              <a:t>Image Source</a:t>
            </a:r>
            <a:endParaRPr sz="1100">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8"/>
          <p:cNvSpPr txBox="1"/>
          <p:nvPr>
            <p:ph type="title"/>
          </p:nvPr>
        </p:nvSpPr>
        <p:spPr>
          <a:xfrm>
            <a:off x="1204150" y="4661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Discussion: Ethics + Fairness</a:t>
            </a:r>
            <a:endParaRPr b="0">
              <a:latin typeface="Nunito ExtraBold"/>
              <a:ea typeface="Nunito ExtraBold"/>
              <a:cs typeface="Nunito ExtraBold"/>
              <a:sym typeface="Nunito ExtraBold"/>
            </a:endParaRPr>
          </a:p>
        </p:txBody>
      </p:sp>
      <p:sp>
        <p:nvSpPr>
          <p:cNvPr id="439" name="Google Shape;439;p28"/>
          <p:cNvSpPr txBox="1"/>
          <p:nvPr>
            <p:ph idx="1" type="body"/>
          </p:nvPr>
        </p:nvSpPr>
        <p:spPr>
          <a:xfrm>
            <a:off x="113275" y="1329375"/>
            <a:ext cx="8727000" cy="999300"/>
          </a:xfrm>
          <a:prstGeom prst="rect">
            <a:avLst/>
          </a:prstGeom>
        </p:spPr>
        <p:txBody>
          <a:bodyPr anchorCtr="0" anchor="t" bIns="91425" lIns="91425" spcFirstLastPara="1" rIns="91425" wrap="square" tIns="91425">
            <a:normAutofit/>
          </a:bodyPr>
          <a:lstStyle/>
          <a:p>
            <a:pPr indent="-351472" lvl="0" marL="457200" rtl="0" algn="l">
              <a:lnSpc>
                <a:spcPct val="150000"/>
              </a:lnSpc>
              <a:spcBef>
                <a:spcPts val="0"/>
              </a:spcBef>
              <a:spcAft>
                <a:spcPts val="0"/>
              </a:spcAft>
              <a:buSzPts val="1935"/>
              <a:buChar char="-"/>
            </a:pPr>
            <a:r>
              <a:rPr b="1" lang="en-CA" sz="1935"/>
              <a:t>Transparency </a:t>
            </a:r>
            <a:r>
              <a:rPr lang="en-CA" sz="1935"/>
              <a:t>principle with using pre-trained networks (ResNet-50)</a:t>
            </a:r>
            <a:endParaRPr sz="1935">
              <a:solidFill>
                <a:srgbClr val="FF0000"/>
              </a:solidFill>
            </a:endParaRPr>
          </a:p>
          <a:p>
            <a:pPr indent="0" lvl="0" marL="457200" rtl="0" algn="l">
              <a:spcBef>
                <a:spcPts val="1200"/>
              </a:spcBef>
              <a:spcAft>
                <a:spcPts val="1200"/>
              </a:spcAft>
              <a:buSzPts val="1018"/>
              <a:buNone/>
            </a:pPr>
            <a:r>
              <a:t/>
            </a:r>
            <a:endParaRPr sz="1202"/>
          </a:p>
        </p:txBody>
      </p:sp>
      <p:sp>
        <p:nvSpPr>
          <p:cNvPr id="440" name="Google Shape;440;p2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
        <p:nvSpPr>
          <p:cNvPr id="441" name="Google Shape;441;p28"/>
          <p:cNvSpPr txBox="1"/>
          <p:nvPr/>
        </p:nvSpPr>
        <p:spPr>
          <a:xfrm>
            <a:off x="113275" y="1781675"/>
            <a:ext cx="4524600" cy="3032400"/>
          </a:xfrm>
          <a:prstGeom prst="rect">
            <a:avLst/>
          </a:prstGeom>
          <a:noFill/>
          <a:ln>
            <a:noFill/>
          </a:ln>
        </p:spPr>
        <p:txBody>
          <a:bodyPr anchorCtr="0" anchor="t" bIns="91425" lIns="91425" spcFirstLastPara="1" rIns="91425" wrap="square" tIns="91425">
            <a:spAutoFit/>
          </a:bodyPr>
          <a:lstStyle/>
          <a:p>
            <a:pPr indent="-346075" lvl="0" marL="457200" rtl="0" algn="l">
              <a:lnSpc>
                <a:spcPct val="150000"/>
              </a:lnSpc>
              <a:spcBef>
                <a:spcPts val="0"/>
              </a:spcBef>
              <a:spcAft>
                <a:spcPts val="0"/>
              </a:spcAft>
              <a:buClr>
                <a:schemeClr val="dk2"/>
              </a:buClr>
              <a:buSzPts val="1850"/>
              <a:buFont typeface="Nunito"/>
              <a:buChar char="-"/>
            </a:pPr>
            <a:r>
              <a:rPr b="1" lang="en-CA" sz="1850">
                <a:solidFill>
                  <a:schemeClr val="dk2"/>
                </a:solidFill>
                <a:latin typeface="Nunito"/>
                <a:ea typeface="Nunito"/>
                <a:cs typeface="Nunito"/>
                <a:sym typeface="Nunito"/>
              </a:rPr>
              <a:t>Interpretability </a:t>
            </a:r>
            <a:r>
              <a:rPr lang="en-CA" sz="1850">
                <a:solidFill>
                  <a:schemeClr val="dk2"/>
                </a:solidFill>
                <a:latin typeface="Nunito"/>
                <a:ea typeface="Nunito"/>
                <a:cs typeface="Nunito"/>
                <a:sym typeface="Nunito"/>
              </a:rPr>
              <a:t>of AI decisions in critical fields</a:t>
            </a:r>
            <a:endParaRPr sz="1850">
              <a:solidFill>
                <a:schemeClr val="dk2"/>
              </a:solidFill>
              <a:latin typeface="Nunito"/>
              <a:ea typeface="Nunito"/>
              <a:cs typeface="Nunito"/>
              <a:sym typeface="Nunito"/>
            </a:endParaRPr>
          </a:p>
          <a:p>
            <a:pPr indent="-346075" lvl="1" marL="914400" rtl="0" algn="l">
              <a:lnSpc>
                <a:spcPct val="150000"/>
              </a:lnSpc>
              <a:spcBef>
                <a:spcPts val="0"/>
              </a:spcBef>
              <a:spcAft>
                <a:spcPts val="0"/>
              </a:spcAft>
              <a:buClr>
                <a:schemeClr val="dk2"/>
              </a:buClr>
              <a:buSzPts val="1850"/>
              <a:buFont typeface="Nunito"/>
              <a:buChar char="-"/>
            </a:pPr>
            <a:r>
              <a:rPr lang="en-CA" sz="1850">
                <a:solidFill>
                  <a:schemeClr val="dk2"/>
                </a:solidFill>
                <a:latin typeface="Nunito"/>
                <a:ea typeface="Nunito"/>
                <a:cs typeface="Nunito"/>
                <a:sym typeface="Nunito"/>
              </a:rPr>
              <a:t>Medical clinicians need </a:t>
            </a:r>
            <a:r>
              <a:rPr b="1" lang="en-CA" sz="1850">
                <a:solidFill>
                  <a:schemeClr val="dk2"/>
                </a:solidFill>
                <a:latin typeface="Nunito"/>
                <a:ea typeface="Nunito"/>
                <a:cs typeface="Nunito"/>
                <a:sym typeface="Nunito"/>
              </a:rPr>
              <a:t>clear reasoning</a:t>
            </a:r>
            <a:r>
              <a:rPr lang="en-CA" sz="1850">
                <a:solidFill>
                  <a:schemeClr val="dk2"/>
                </a:solidFill>
                <a:latin typeface="Nunito"/>
                <a:ea typeface="Nunito"/>
                <a:cs typeface="Nunito"/>
                <a:sym typeface="Nunito"/>
              </a:rPr>
              <a:t> behind their decisions</a:t>
            </a:r>
            <a:endParaRPr sz="1850">
              <a:solidFill>
                <a:schemeClr val="dk2"/>
              </a:solidFill>
              <a:latin typeface="Nunito"/>
              <a:ea typeface="Nunito"/>
              <a:cs typeface="Nunito"/>
              <a:sym typeface="Nunito"/>
            </a:endParaRPr>
          </a:p>
          <a:p>
            <a:pPr indent="-346075" lvl="1" marL="914400" rtl="0" algn="l">
              <a:lnSpc>
                <a:spcPct val="150000"/>
              </a:lnSpc>
              <a:spcBef>
                <a:spcPts val="0"/>
              </a:spcBef>
              <a:spcAft>
                <a:spcPts val="0"/>
              </a:spcAft>
              <a:buClr>
                <a:schemeClr val="dk2"/>
              </a:buClr>
              <a:buSzPts val="1850"/>
              <a:buFont typeface="Nunito"/>
              <a:buChar char="-"/>
            </a:pPr>
            <a:r>
              <a:rPr b="1" lang="en-CA" sz="1850">
                <a:solidFill>
                  <a:schemeClr val="dk2"/>
                </a:solidFill>
                <a:latin typeface="Nunito"/>
                <a:ea typeface="Nunito"/>
                <a:cs typeface="Nunito"/>
                <a:sym typeface="Nunito"/>
              </a:rPr>
              <a:t>Should professionals using AI as a tool possess an understanding of it?</a:t>
            </a:r>
            <a:endParaRPr b="1" sz="1850"/>
          </a:p>
        </p:txBody>
      </p:sp>
      <p:pic>
        <p:nvPicPr>
          <p:cNvPr id="442" name="Google Shape;442;p28"/>
          <p:cNvPicPr preferRelativeResize="0"/>
          <p:nvPr/>
        </p:nvPicPr>
        <p:blipFill>
          <a:blip r:embed="rId3">
            <a:alphaModFix/>
          </a:blip>
          <a:stretch>
            <a:fillRect/>
          </a:stretch>
        </p:blipFill>
        <p:spPr>
          <a:xfrm>
            <a:off x="5032800" y="1781678"/>
            <a:ext cx="3418250" cy="3151418"/>
          </a:xfrm>
          <a:prstGeom prst="rect">
            <a:avLst/>
          </a:prstGeom>
          <a:noFill/>
          <a:ln cap="flat" cmpd="sng" w="19050">
            <a:solidFill>
              <a:schemeClr val="dk2"/>
            </a:solidFill>
            <a:prstDash val="solid"/>
            <a:round/>
            <a:headEnd len="sm" w="sm" type="none"/>
            <a:tailEnd len="sm" w="sm" type="none"/>
          </a:ln>
        </p:spPr>
      </p:pic>
      <p:sp>
        <p:nvSpPr>
          <p:cNvPr id="443" name="Google Shape;443;p28"/>
          <p:cNvSpPr txBox="1"/>
          <p:nvPr/>
        </p:nvSpPr>
        <p:spPr>
          <a:xfrm>
            <a:off x="5077375" y="1781675"/>
            <a:ext cx="3298500" cy="10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300"/>
              <a:t>Doctor: </a:t>
            </a:r>
            <a:r>
              <a:rPr lang="en-CA" sz="1300"/>
              <a:t>Your MRI scans show a pituitary brain tumour. </a:t>
            </a:r>
            <a:endParaRPr sz="1300"/>
          </a:p>
          <a:p>
            <a:pPr indent="0" lvl="0" marL="0" rtl="0" algn="l">
              <a:spcBef>
                <a:spcPts val="0"/>
              </a:spcBef>
              <a:spcAft>
                <a:spcPts val="0"/>
              </a:spcAft>
              <a:buNone/>
            </a:pPr>
            <a:r>
              <a:rPr b="1" lang="en-CA" sz="1300"/>
              <a:t>Patient: </a:t>
            </a:r>
            <a:r>
              <a:rPr lang="en-CA" sz="1300"/>
              <a:t>Can you elaborate further on this diagnosis?</a:t>
            </a:r>
            <a:endParaRPr sz="1300"/>
          </a:p>
          <a:p>
            <a:pPr indent="0" lvl="0" marL="0" rtl="0" algn="l">
              <a:spcBef>
                <a:spcPts val="0"/>
              </a:spcBef>
              <a:spcAft>
                <a:spcPts val="0"/>
              </a:spcAft>
              <a:buNone/>
            </a:pPr>
            <a:r>
              <a:rPr b="1" lang="en-CA" sz="1300"/>
              <a:t>Doctor:</a:t>
            </a:r>
            <a:endParaRPr b="1" sz="1300"/>
          </a:p>
        </p:txBody>
      </p:sp>
      <p:sp>
        <p:nvSpPr>
          <p:cNvPr id="444" name="Google Shape;444;p28"/>
          <p:cNvSpPr txBox="1"/>
          <p:nvPr/>
        </p:nvSpPr>
        <p:spPr>
          <a:xfrm>
            <a:off x="7105175" y="4889575"/>
            <a:ext cx="16971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800">
                <a:latin typeface="Nunito"/>
                <a:ea typeface="Nunito"/>
                <a:cs typeface="Nunito"/>
                <a:sym typeface="Nunito"/>
              </a:rPr>
              <a:t>Adapted from </a:t>
            </a:r>
            <a:r>
              <a:rPr lang="en-CA" sz="800" u="sng">
                <a:solidFill>
                  <a:schemeClr val="hlink"/>
                </a:solidFill>
                <a:latin typeface="Nunito"/>
                <a:ea typeface="Nunito"/>
                <a:cs typeface="Nunito"/>
                <a:sym typeface="Nunito"/>
                <a:hlinkClick r:id="rId4"/>
              </a:rPr>
              <a:t>Image source</a:t>
            </a:r>
            <a:endParaRPr sz="800">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9"/>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b="0" sz="5000">
              <a:latin typeface="Nunito ExtraBold"/>
              <a:ea typeface="Nunito ExtraBold"/>
              <a:cs typeface="Nunito ExtraBold"/>
              <a:sym typeface="Nunito ExtraBold"/>
            </a:endParaRPr>
          </a:p>
          <a:p>
            <a:pPr indent="0" lvl="0" marL="0" rtl="0" algn="ctr">
              <a:spcBef>
                <a:spcPts val="0"/>
              </a:spcBef>
              <a:spcAft>
                <a:spcPts val="0"/>
              </a:spcAft>
              <a:buNone/>
            </a:pPr>
            <a:r>
              <a:t/>
            </a:r>
            <a:endParaRPr b="0" sz="5000">
              <a:latin typeface="Nunito ExtraBold"/>
              <a:ea typeface="Nunito ExtraBold"/>
              <a:cs typeface="Nunito ExtraBold"/>
              <a:sym typeface="Nunito ExtraBold"/>
            </a:endParaRPr>
          </a:p>
          <a:p>
            <a:pPr indent="0" lvl="0" marL="0" rtl="0" algn="ctr">
              <a:spcBef>
                <a:spcPts val="0"/>
              </a:spcBef>
              <a:spcAft>
                <a:spcPts val="0"/>
              </a:spcAft>
              <a:buNone/>
            </a:pPr>
            <a:r>
              <a:rPr b="0" lang="en-CA" sz="5000">
                <a:latin typeface="Nunito ExtraBold"/>
                <a:ea typeface="Nunito ExtraBold"/>
                <a:cs typeface="Nunito ExtraBold"/>
                <a:sym typeface="Nunito ExtraBold"/>
              </a:rPr>
              <a:t>THANK YOU!</a:t>
            </a:r>
            <a:endParaRPr b="0" sz="5000">
              <a:latin typeface="Nunito ExtraBold"/>
              <a:ea typeface="Nunito ExtraBold"/>
              <a:cs typeface="Nunito ExtraBold"/>
              <a:sym typeface="Nunito ExtraBold"/>
            </a:endParaRPr>
          </a:p>
        </p:txBody>
      </p:sp>
      <p:sp>
        <p:nvSpPr>
          <p:cNvPr id="450" name="Google Shape;450;p2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solidFill>
                  <a:schemeClr val="lt1"/>
                </a:solidFill>
              </a:rPr>
              <a:t>‹#›</a:t>
            </a:fld>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References</a:t>
            </a:r>
            <a:endParaRPr b="0">
              <a:latin typeface="Nunito ExtraBold"/>
              <a:ea typeface="Nunito ExtraBold"/>
              <a:cs typeface="Nunito ExtraBold"/>
              <a:sym typeface="Nunito ExtraBold"/>
            </a:endParaRPr>
          </a:p>
        </p:txBody>
      </p:sp>
      <p:sp>
        <p:nvSpPr>
          <p:cNvPr id="456" name="Google Shape;456;p3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1F1F1F"/>
              </a:buClr>
              <a:buSzPts val="1300"/>
              <a:buFont typeface="Nunito Medium"/>
              <a:buChar char="●"/>
            </a:pPr>
            <a:r>
              <a:rPr lang="en-CA" u="sng">
                <a:solidFill>
                  <a:srgbClr val="1F1F1F"/>
                </a:solidFill>
                <a:latin typeface="Nunito Medium"/>
                <a:ea typeface="Nunito Medium"/>
                <a:cs typeface="Nunito Medium"/>
                <a:sym typeface="Nunito Medium"/>
                <a:hlinkClick r:id="rId3">
                  <a:extLst>
                    <a:ext uri="{A12FA001-AC4F-418D-AE19-62706E023703}">
                      <ahyp:hlinkClr val="tx"/>
                    </a:ext>
                  </a:extLst>
                </a:hlinkClick>
              </a:rPr>
              <a:t>https://www.kaggle.com/code/yousefmohamed20/brain-tumor-mri-accuracy-99#2.3-Data-preprocessing</a:t>
            </a:r>
            <a:endParaRPr>
              <a:solidFill>
                <a:srgbClr val="1F1F1F"/>
              </a:solidFill>
              <a:latin typeface="Nunito Medium"/>
              <a:ea typeface="Nunito Medium"/>
              <a:cs typeface="Nunito Medium"/>
              <a:sym typeface="Nunito Medium"/>
            </a:endParaRPr>
          </a:p>
          <a:p>
            <a:pPr indent="-311150" lvl="0" marL="457200" rtl="0" algn="l">
              <a:spcBef>
                <a:spcPts val="0"/>
              </a:spcBef>
              <a:spcAft>
                <a:spcPts val="0"/>
              </a:spcAft>
              <a:buClr>
                <a:srgbClr val="1F1F1F"/>
              </a:buClr>
              <a:buSzPts val="1300"/>
              <a:buFont typeface="Nunito Medium"/>
              <a:buChar char="●"/>
            </a:pPr>
            <a:r>
              <a:rPr lang="en-CA" u="sng">
                <a:solidFill>
                  <a:srgbClr val="1F1F1F"/>
                </a:solidFill>
                <a:latin typeface="Nunito Medium"/>
                <a:ea typeface="Nunito Medium"/>
                <a:cs typeface="Nunito Medium"/>
                <a:sym typeface="Nunito Medium"/>
                <a:hlinkClick r:id="rId4">
                  <a:extLst>
                    <a:ext uri="{A12FA001-AC4F-418D-AE19-62706E023703}">
                      <ahyp:hlinkClr val="tx"/>
                    </a:ext>
                  </a:extLst>
                </a:hlinkClick>
              </a:rPr>
              <a:t>https://www.kaggle.com/code/abdocan/brain-tumor-classification-pytorch-99-7-test#Model-2-(ResNet18)</a:t>
            </a:r>
            <a:endParaRPr>
              <a:solidFill>
                <a:srgbClr val="1F1F1F"/>
              </a:solidFill>
              <a:latin typeface="Nunito Medium"/>
              <a:ea typeface="Nunito Medium"/>
              <a:cs typeface="Nunito Medium"/>
              <a:sym typeface="Nunito Medium"/>
            </a:endParaRPr>
          </a:p>
          <a:p>
            <a:pPr indent="-311150" lvl="0" marL="457200" rtl="0" algn="l">
              <a:spcBef>
                <a:spcPts val="0"/>
              </a:spcBef>
              <a:spcAft>
                <a:spcPts val="0"/>
              </a:spcAft>
              <a:buClr>
                <a:srgbClr val="1F1F1F"/>
              </a:buClr>
              <a:buSzPts val="1300"/>
              <a:buFont typeface="Nunito Medium"/>
              <a:buChar char="●"/>
            </a:pPr>
            <a:r>
              <a:rPr lang="en-CA" sz="1200" u="sng">
                <a:solidFill>
                  <a:srgbClr val="1F1F1F"/>
                </a:solidFill>
                <a:latin typeface="Nunito Medium"/>
                <a:ea typeface="Nunito Medium"/>
                <a:cs typeface="Nunito Medium"/>
                <a:sym typeface="Nunito Medium"/>
                <a:hlinkClick r:id="rId5">
                  <a:extLst>
                    <a:ext uri="{A12FA001-AC4F-418D-AE19-62706E023703}">
                      <ahyp:hlinkClr val="tx"/>
                    </a:ext>
                  </a:extLst>
                </a:hlinkClick>
              </a:rPr>
              <a:t>https://ca.indeed.com/career-advice/finding-a-job/how-to-become-a-radiologist</a:t>
            </a:r>
            <a:r>
              <a:rPr lang="en-CA" sz="1200">
                <a:solidFill>
                  <a:srgbClr val="1F1F1F"/>
                </a:solidFill>
                <a:latin typeface="Nunito Medium"/>
                <a:ea typeface="Nunito Medium"/>
                <a:cs typeface="Nunito Medium"/>
                <a:sym typeface="Nunito Medium"/>
              </a:rPr>
              <a:t>?</a:t>
            </a:r>
            <a:endParaRPr sz="1200">
              <a:solidFill>
                <a:srgbClr val="1F1F1F"/>
              </a:solidFill>
              <a:latin typeface="Nunito Medium"/>
              <a:ea typeface="Nunito Medium"/>
              <a:cs typeface="Nunito Medium"/>
              <a:sym typeface="Nunito Medium"/>
            </a:endParaRPr>
          </a:p>
          <a:p>
            <a:pPr indent="-311150" lvl="0" marL="457200" rtl="0" algn="l">
              <a:spcBef>
                <a:spcPts val="0"/>
              </a:spcBef>
              <a:spcAft>
                <a:spcPts val="0"/>
              </a:spcAft>
              <a:buClr>
                <a:srgbClr val="1F1F1F"/>
              </a:buClr>
              <a:buSzPts val="1300"/>
              <a:buFont typeface="Nunito Medium"/>
              <a:buChar char="●"/>
            </a:pPr>
            <a:r>
              <a:rPr lang="en-CA" sz="1200" u="sng">
                <a:solidFill>
                  <a:srgbClr val="1F1F1F"/>
                </a:solidFill>
                <a:latin typeface="Nunito Medium"/>
                <a:ea typeface="Nunito Medium"/>
                <a:cs typeface="Nunito Medium"/>
                <a:sym typeface="Nunito Medium"/>
                <a:hlinkClick r:id="rId6">
                  <a:extLst>
                    <a:ext uri="{A12FA001-AC4F-418D-AE19-62706E023703}">
                      <ahyp:hlinkClr val="tx"/>
                    </a:ext>
                  </a:extLst>
                </a:hlinkClick>
              </a:rPr>
              <a:t>https://www.uottawa.ca/faculty-medicine/radiology/residency</a:t>
            </a:r>
            <a:endParaRPr sz="1200" u="sng">
              <a:solidFill>
                <a:srgbClr val="1F1F1F"/>
              </a:solidFill>
              <a:latin typeface="Nunito Medium"/>
              <a:ea typeface="Nunito Medium"/>
              <a:cs typeface="Nunito Medium"/>
              <a:sym typeface="Nunito Medium"/>
            </a:endParaRPr>
          </a:p>
          <a:p>
            <a:pPr indent="-311150" lvl="0" marL="457200" rtl="0" algn="l">
              <a:spcBef>
                <a:spcPts val="0"/>
              </a:spcBef>
              <a:spcAft>
                <a:spcPts val="0"/>
              </a:spcAft>
              <a:buClr>
                <a:srgbClr val="1F1F1F"/>
              </a:buClr>
              <a:buSzPts val="1300"/>
              <a:buFont typeface="Nunito Medium"/>
              <a:buChar char="●"/>
            </a:pPr>
            <a:r>
              <a:rPr lang="en-CA" sz="1200" u="sng">
                <a:solidFill>
                  <a:srgbClr val="1F1F1F"/>
                </a:solidFill>
                <a:latin typeface="Nunito Medium"/>
                <a:ea typeface="Nunito Medium"/>
                <a:cs typeface="Nunito Medium"/>
                <a:sym typeface="Nunito Medium"/>
                <a:hlinkClick r:id="rId7">
                  <a:extLst>
                    <a:ext uri="{A12FA001-AC4F-418D-AE19-62706E023703}">
                      <ahyp:hlinkClr val="tx"/>
                    </a:ext>
                  </a:extLst>
                </a:hlinkClick>
              </a:rPr>
              <a:t>https://link.springer.com/article/10.1186/s13244-021-01031-4</a:t>
            </a:r>
            <a:endParaRPr sz="1200">
              <a:solidFill>
                <a:srgbClr val="1F1F1F"/>
              </a:solidFill>
              <a:latin typeface="Nunito Medium"/>
              <a:ea typeface="Nunito Medium"/>
              <a:cs typeface="Nunito Medium"/>
              <a:sym typeface="Nunito Medium"/>
            </a:endParaRPr>
          </a:p>
        </p:txBody>
      </p:sp>
      <p:sp>
        <p:nvSpPr>
          <p:cNvPr id="457" name="Google Shape;457;p3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Problem</a:t>
            </a:r>
            <a:endParaRPr b="0">
              <a:latin typeface="Nunito ExtraBold"/>
              <a:ea typeface="Nunito ExtraBold"/>
              <a:cs typeface="Nunito ExtraBold"/>
              <a:sym typeface="Nunito ExtraBold"/>
            </a:endParaRPr>
          </a:p>
        </p:txBody>
      </p:sp>
      <p:sp>
        <p:nvSpPr>
          <p:cNvPr id="286" name="Google Shape;286;p14"/>
          <p:cNvSpPr txBox="1"/>
          <p:nvPr>
            <p:ph idx="1" type="body"/>
          </p:nvPr>
        </p:nvSpPr>
        <p:spPr>
          <a:xfrm>
            <a:off x="1765200" y="1421850"/>
            <a:ext cx="7030500" cy="3100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CA"/>
              <a:t>Context: </a:t>
            </a:r>
            <a:r>
              <a:rPr lang="en-CA" sz="1200"/>
              <a:t>Radiologists today face </a:t>
            </a:r>
            <a:r>
              <a:rPr b="1" lang="en-CA" sz="1200"/>
              <a:t>unprecedented workloads</a:t>
            </a:r>
            <a:r>
              <a:rPr lang="en-CA" sz="1200"/>
              <a:t>:</a:t>
            </a:r>
            <a:endParaRPr sz="1200"/>
          </a:p>
          <a:p>
            <a:pPr indent="-304800" lvl="0" marL="457200" rtl="0" algn="l">
              <a:lnSpc>
                <a:spcPct val="100000"/>
              </a:lnSpc>
              <a:spcBef>
                <a:spcPts val="1200"/>
              </a:spcBef>
              <a:spcAft>
                <a:spcPts val="0"/>
              </a:spcAft>
              <a:buSzPts val="1200"/>
              <a:buChar char="●"/>
            </a:pPr>
            <a:r>
              <a:rPr lang="en-CA" sz="1200"/>
              <a:t>Global imaging volume has increased by over </a:t>
            </a:r>
            <a:r>
              <a:rPr b="1" lang="en-CA" sz="1200"/>
              <a:t>300% in the past two decades</a:t>
            </a:r>
            <a:endParaRPr b="1" sz="1200"/>
          </a:p>
          <a:p>
            <a:pPr indent="-304800" lvl="0" marL="457200" rtl="0" algn="l">
              <a:lnSpc>
                <a:spcPct val="100000"/>
              </a:lnSpc>
              <a:spcBef>
                <a:spcPts val="0"/>
              </a:spcBef>
              <a:spcAft>
                <a:spcPts val="0"/>
              </a:spcAft>
              <a:buSzPts val="1200"/>
              <a:buChar char="●"/>
            </a:pPr>
            <a:r>
              <a:rPr lang="en-CA" sz="1200"/>
              <a:t>Radiologist may review up to </a:t>
            </a:r>
            <a:r>
              <a:rPr b="1" lang="en-CA" sz="1200"/>
              <a:t>20,000 imaging studies per year</a:t>
            </a:r>
            <a:r>
              <a:rPr lang="en-CA" sz="1200"/>
              <a:t>.</a:t>
            </a:r>
            <a:endParaRPr b="1"/>
          </a:p>
          <a:p>
            <a:pPr indent="0" lvl="0" marL="0" rtl="0" algn="l">
              <a:spcBef>
                <a:spcPts val="1200"/>
              </a:spcBef>
              <a:spcAft>
                <a:spcPts val="0"/>
              </a:spcAft>
              <a:buNone/>
            </a:pPr>
            <a:r>
              <a:rPr b="1" lang="en-CA"/>
              <a:t>Objective</a:t>
            </a:r>
            <a:r>
              <a:rPr lang="en-CA"/>
              <a:t>: Build an AI model that can detect the type of Brain tumor from a MRI scan</a:t>
            </a:r>
            <a:endParaRPr/>
          </a:p>
          <a:p>
            <a:pPr indent="0" lvl="0" marL="0" rtl="0" algn="l">
              <a:spcBef>
                <a:spcPts val="1200"/>
              </a:spcBef>
              <a:spcAft>
                <a:spcPts val="0"/>
              </a:spcAft>
              <a:buNone/>
            </a:pPr>
            <a:r>
              <a:rPr b="1" lang="en-CA"/>
              <a:t>Why AI Matters for MRI Brain Tumor Diagnosis?</a:t>
            </a:r>
            <a:endParaRPr b="1"/>
          </a:p>
          <a:p>
            <a:pPr indent="-311150" lvl="0" marL="457200" rtl="0" algn="l">
              <a:spcBef>
                <a:spcPts val="1200"/>
              </a:spcBef>
              <a:spcAft>
                <a:spcPts val="0"/>
              </a:spcAft>
              <a:buSzPts val="1300"/>
              <a:buChar char="●"/>
            </a:pPr>
            <a:r>
              <a:rPr lang="en-CA"/>
              <a:t>Reduce radiologist workload and speed up detection</a:t>
            </a:r>
            <a:endParaRPr/>
          </a:p>
          <a:p>
            <a:pPr indent="-311150" lvl="0" marL="457200" rtl="0" algn="l">
              <a:spcBef>
                <a:spcPts val="0"/>
              </a:spcBef>
              <a:spcAft>
                <a:spcPts val="0"/>
              </a:spcAft>
              <a:buSzPts val="1300"/>
              <a:buChar char="●"/>
            </a:pPr>
            <a:r>
              <a:rPr lang="en-CA"/>
              <a:t>Provide more consistent and accessible medical image interpretation</a:t>
            </a:r>
            <a:endParaRPr/>
          </a:p>
          <a:p>
            <a:pPr indent="-311150" lvl="0" marL="457200" rtl="0" algn="l">
              <a:spcBef>
                <a:spcPts val="0"/>
              </a:spcBef>
              <a:spcAft>
                <a:spcPts val="0"/>
              </a:spcAft>
              <a:buClr>
                <a:srgbClr val="1F1F1F"/>
              </a:buClr>
              <a:buSzPts val="1300"/>
              <a:buChar char="●"/>
            </a:pPr>
            <a:r>
              <a:rPr lang="en-CA" sz="1200">
                <a:solidFill>
                  <a:srgbClr val="1F1F1F"/>
                </a:solidFill>
              </a:rPr>
              <a:t>Help regions with limited access to highly trained specialists</a:t>
            </a:r>
            <a:endParaRPr>
              <a:solidFill>
                <a:srgbClr val="1F1F1F"/>
              </a:solidFill>
            </a:endParaRPr>
          </a:p>
          <a:p>
            <a:pPr indent="0" lvl="0" marL="0" rtl="0" algn="l">
              <a:spcBef>
                <a:spcPts val="1200"/>
              </a:spcBef>
              <a:spcAft>
                <a:spcPts val="1200"/>
              </a:spcAft>
              <a:buNone/>
            </a:pPr>
            <a:r>
              <a:t/>
            </a:r>
            <a:endParaRPr/>
          </a:p>
        </p:txBody>
      </p:sp>
      <p:pic>
        <p:nvPicPr>
          <p:cNvPr id="287" name="Google Shape;287;p14"/>
          <p:cNvPicPr preferRelativeResize="0"/>
          <p:nvPr/>
        </p:nvPicPr>
        <p:blipFill>
          <a:blip r:embed="rId3">
            <a:alphaModFix/>
          </a:blip>
          <a:stretch>
            <a:fillRect/>
          </a:stretch>
        </p:blipFill>
        <p:spPr>
          <a:xfrm>
            <a:off x="6626650" y="204125"/>
            <a:ext cx="1957000" cy="1419313"/>
          </a:xfrm>
          <a:prstGeom prst="rect">
            <a:avLst/>
          </a:prstGeom>
          <a:noFill/>
          <a:ln>
            <a:noFill/>
          </a:ln>
        </p:spPr>
      </p:pic>
      <p:pic>
        <p:nvPicPr>
          <p:cNvPr id="288" name="Google Shape;288;p14"/>
          <p:cNvPicPr preferRelativeResize="0"/>
          <p:nvPr/>
        </p:nvPicPr>
        <p:blipFill>
          <a:blip r:embed="rId4">
            <a:alphaModFix/>
          </a:blip>
          <a:stretch>
            <a:fillRect/>
          </a:stretch>
        </p:blipFill>
        <p:spPr>
          <a:xfrm>
            <a:off x="0" y="3381050"/>
            <a:ext cx="1994426" cy="1548175"/>
          </a:xfrm>
          <a:prstGeom prst="rect">
            <a:avLst/>
          </a:prstGeom>
          <a:noFill/>
          <a:ln>
            <a:noFill/>
          </a:ln>
        </p:spPr>
      </p:pic>
      <p:sp>
        <p:nvSpPr>
          <p:cNvPr id="289" name="Google Shape;289;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Demonstration</a:t>
            </a:r>
            <a:endParaRPr b="0">
              <a:latin typeface="Nunito ExtraBold"/>
              <a:ea typeface="Nunito ExtraBold"/>
              <a:cs typeface="Nunito ExtraBold"/>
              <a:sym typeface="Nunito ExtraBold"/>
            </a:endParaRPr>
          </a:p>
        </p:txBody>
      </p:sp>
      <p:pic>
        <p:nvPicPr>
          <p:cNvPr id="295" name="Google Shape;295;p15"/>
          <p:cNvPicPr preferRelativeResize="0"/>
          <p:nvPr/>
        </p:nvPicPr>
        <p:blipFill>
          <a:blip r:embed="rId3">
            <a:alphaModFix/>
          </a:blip>
          <a:stretch>
            <a:fillRect/>
          </a:stretch>
        </p:blipFill>
        <p:spPr>
          <a:xfrm>
            <a:off x="3331024" y="1434075"/>
            <a:ext cx="5338209" cy="1720325"/>
          </a:xfrm>
          <a:prstGeom prst="rect">
            <a:avLst/>
          </a:prstGeom>
          <a:noFill/>
          <a:ln>
            <a:noFill/>
          </a:ln>
        </p:spPr>
      </p:pic>
      <p:pic>
        <p:nvPicPr>
          <p:cNvPr id="296" name="Google Shape;296;p15"/>
          <p:cNvPicPr preferRelativeResize="0"/>
          <p:nvPr/>
        </p:nvPicPr>
        <p:blipFill>
          <a:blip r:embed="rId4">
            <a:alphaModFix/>
          </a:blip>
          <a:stretch>
            <a:fillRect/>
          </a:stretch>
        </p:blipFill>
        <p:spPr>
          <a:xfrm>
            <a:off x="162523" y="1367150"/>
            <a:ext cx="2525599" cy="1720324"/>
          </a:xfrm>
          <a:prstGeom prst="rect">
            <a:avLst/>
          </a:prstGeom>
          <a:noFill/>
          <a:ln>
            <a:noFill/>
          </a:ln>
        </p:spPr>
      </p:pic>
      <p:pic>
        <p:nvPicPr>
          <p:cNvPr id="297" name="Google Shape;297;p15"/>
          <p:cNvPicPr preferRelativeResize="0"/>
          <p:nvPr/>
        </p:nvPicPr>
        <p:blipFill>
          <a:blip r:embed="rId5">
            <a:alphaModFix/>
          </a:blip>
          <a:stretch>
            <a:fillRect/>
          </a:stretch>
        </p:blipFill>
        <p:spPr>
          <a:xfrm>
            <a:off x="2017322" y="3290675"/>
            <a:ext cx="1609097" cy="1720325"/>
          </a:xfrm>
          <a:prstGeom prst="rect">
            <a:avLst/>
          </a:prstGeom>
          <a:noFill/>
          <a:ln>
            <a:noFill/>
          </a:ln>
        </p:spPr>
      </p:pic>
      <p:sp>
        <p:nvSpPr>
          <p:cNvPr id="298" name="Google Shape;298;p15"/>
          <p:cNvSpPr/>
          <p:nvPr/>
        </p:nvSpPr>
        <p:spPr>
          <a:xfrm rot="2527901">
            <a:off x="1205015" y="3326304"/>
            <a:ext cx="822406" cy="286741"/>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99" name="Google Shape;299;p15"/>
          <p:cNvSpPr/>
          <p:nvPr/>
        </p:nvSpPr>
        <p:spPr>
          <a:xfrm rot="-4258018">
            <a:off x="2737744" y="2579241"/>
            <a:ext cx="981561" cy="286516"/>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00" name="Google Shape;300;p15"/>
          <p:cNvSpPr/>
          <p:nvPr/>
        </p:nvSpPr>
        <p:spPr>
          <a:xfrm rot="5400000">
            <a:off x="8052125" y="2673325"/>
            <a:ext cx="948000" cy="2868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301" name="Google Shape;301;p15"/>
          <p:cNvPicPr preferRelativeResize="0"/>
          <p:nvPr/>
        </p:nvPicPr>
        <p:blipFill>
          <a:blip r:embed="rId6">
            <a:alphaModFix/>
          </a:blip>
          <a:stretch>
            <a:fillRect/>
          </a:stretch>
        </p:blipFill>
        <p:spPr>
          <a:xfrm>
            <a:off x="7829975" y="3352725"/>
            <a:ext cx="1247100" cy="1247100"/>
          </a:xfrm>
          <a:prstGeom prst="rect">
            <a:avLst/>
          </a:prstGeom>
          <a:noFill/>
          <a:ln>
            <a:noFill/>
          </a:ln>
        </p:spPr>
      </p:pic>
      <p:sp>
        <p:nvSpPr>
          <p:cNvPr id="302" name="Google Shape;302;p15"/>
          <p:cNvSpPr/>
          <p:nvPr/>
        </p:nvSpPr>
        <p:spPr>
          <a:xfrm>
            <a:off x="7716000" y="4599825"/>
            <a:ext cx="1308900" cy="27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Nunito"/>
                <a:ea typeface="Nunito"/>
                <a:cs typeface="Nunito"/>
                <a:sym typeface="Nunito"/>
              </a:rPr>
              <a:t>Diagnosis</a:t>
            </a:r>
            <a:endParaRPr b="1">
              <a:latin typeface="Nunito"/>
              <a:ea typeface="Nunito"/>
              <a:cs typeface="Nunito"/>
              <a:sym typeface="Nunito"/>
            </a:endParaRPr>
          </a:p>
        </p:txBody>
      </p:sp>
      <p:sp>
        <p:nvSpPr>
          <p:cNvPr id="303" name="Google Shape;303;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Demonstration</a:t>
            </a:r>
            <a:endParaRPr b="0">
              <a:latin typeface="Nunito ExtraBold"/>
              <a:ea typeface="Nunito ExtraBold"/>
              <a:cs typeface="Nunito ExtraBold"/>
              <a:sym typeface="Nunito ExtraBold"/>
            </a:endParaRPr>
          </a:p>
        </p:txBody>
      </p:sp>
      <p:pic>
        <p:nvPicPr>
          <p:cNvPr id="309" name="Google Shape;309;p16"/>
          <p:cNvPicPr preferRelativeResize="0"/>
          <p:nvPr/>
        </p:nvPicPr>
        <p:blipFill rotWithShape="1">
          <a:blip r:embed="rId3">
            <a:alphaModFix/>
          </a:blip>
          <a:srcRect b="48767" l="4373" r="63441" t="0"/>
          <a:stretch/>
        </p:blipFill>
        <p:spPr>
          <a:xfrm>
            <a:off x="684925" y="1436300"/>
            <a:ext cx="2054274" cy="2270900"/>
          </a:xfrm>
          <a:prstGeom prst="rect">
            <a:avLst/>
          </a:prstGeom>
          <a:noFill/>
          <a:ln>
            <a:noFill/>
          </a:ln>
        </p:spPr>
      </p:pic>
      <p:sp>
        <p:nvSpPr>
          <p:cNvPr id="310" name="Google Shape;310;p16"/>
          <p:cNvSpPr/>
          <p:nvPr/>
        </p:nvSpPr>
        <p:spPr>
          <a:xfrm>
            <a:off x="3426100" y="1854150"/>
            <a:ext cx="1331100" cy="14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Nunito"/>
                <a:ea typeface="Nunito"/>
                <a:cs typeface="Nunito"/>
                <a:sym typeface="Nunito"/>
              </a:rPr>
              <a:t>Captured MRI image</a:t>
            </a:r>
            <a:endParaRPr b="1">
              <a:latin typeface="Nunito"/>
              <a:ea typeface="Nunito"/>
              <a:cs typeface="Nunito"/>
              <a:sym typeface="Nunito"/>
            </a:endParaRPr>
          </a:p>
        </p:txBody>
      </p:sp>
      <p:sp>
        <p:nvSpPr>
          <p:cNvPr id="311" name="Google Shape;311;p16"/>
          <p:cNvSpPr/>
          <p:nvPr/>
        </p:nvSpPr>
        <p:spPr>
          <a:xfrm>
            <a:off x="5222100" y="1854150"/>
            <a:ext cx="1331100" cy="143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Nunito"/>
                <a:ea typeface="Nunito"/>
                <a:cs typeface="Nunito"/>
                <a:sym typeface="Nunito"/>
              </a:rPr>
              <a:t>ResNet-50</a:t>
            </a:r>
            <a:endParaRPr b="1">
              <a:latin typeface="Nunito"/>
              <a:ea typeface="Nunito"/>
              <a:cs typeface="Nunito"/>
              <a:sym typeface="Nunito"/>
            </a:endParaRPr>
          </a:p>
          <a:p>
            <a:pPr indent="0" lvl="0" marL="0" rtl="0" algn="ctr">
              <a:spcBef>
                <a:spcPts val="0"/>
              </a:spcBef>
              <a:spcAft>
                <a:spcPts val="0"/>
              </a:spcAft>
              <a:buNone/>
            </a:pPr>
            <a:r>
              <a:rPr b="1" lang="en-CA">
                <a:latin typeface="Nunito"/>
                <a:ea typeface="Nunito"/>
                <a:cs typeface="Nunito"/>
                <a:sym typeface="Nunito"/>
              </a:rPr>
              <a:t>Model</a:t>
            </a:r>
            <a:endParaRPr b="1">
              <a:latin typeface="Nunito"/>
              <a:ea typeface="Nunito"/>
              <a:cs typeface="Nunito"/>
              <a:sym typeface="Nunito"/>
            </a:endParaRPr>
          </a:p>
        </p:txBody>
      </p:sp>
      <p:sp>
        <p:nvSpPr>
          <p:cNvPr id="312" name="Google Shape;312;p16"/>
          <p:cNvSpPr/>
          <p:nvPr/>
        </p:nvSpPr>
        <p:spPr>
          <a:xfrm>
            <a:off x="7018100" y="1854150"/>
            <a:ext cx="1331100" cy="143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Nunito"/>
                <a:ea typeface="Nunito"/>
                <a:cs typeface="Nunito"/>
                <a:sym typeface="Nunito"/>
              </a:rPr>
              <a:t>Diagnosis</a:t>
            </a:r>
            <a:endParaRPr b="1">
              <a:latin typeface="Nunito"/>
              <a:ea typeface="Nunito"/>
              <a:cs typeface="Nunito"/>
              <a:sym typeface="Nunito"/>
            </a:endParaRPr>
          </a:p>
        </p:txBody>
      </p:sp>
      <p:cxnSp>
        <p:nvCxnSpPr>
          <p:cNvPr id="313" name="Google Shape;313;p16"/>
          <p:cNvCxnSpPr>
            <a:stCxn id="310" idx="3"/>
            <a:endCxn id="311" idx="1"/>
          </p:cNvCxnSpPr>
          <p:nvPr/>
        </p:nvCxnSpPr>
        <p:spPr>
          <a:xfrm>
            <a:off x="4757200" y="2571750"/>
            <a:ext cx="465000" cy="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314" name="Google Shape;314;p16"/>
          <p:cNvCxnSpPr/>
          <p:nvPr/>
        </p:nvCxnSpPr>
        <p:spPr>
          <a:xfrm>
            <a:off x="6553212" y="2571705"/>
            <a:ext cx="465000" cy="0"/>
          </a:xfrm>
          <a:prstGeom prst="straightConnector1">
            <a:avLst/>
          </a:prstGeom>
          <a:noFill/>
          <a:ln cap="flat" cmpd="sng" w="9525">
            <a:solidFill>
              <a:schemeClr val="dk2"/>
            </a:solidFill>
            <a:prstDash val="solid"/>
            <a:round/>
            <a:headEnd len="med" w="med" type="none"/>
            <a:tailEnd len="med" w="med" type="triangle"/>
          </a:ln>
        </p:spPr>
      </p:cxnSp>
      <p:pic>
        <p:nvPicPr>
          <p:cNvPr id="315" name="Google Shape;315;p16"/>
          <p:cNvPicPr preferRelativeResize="0"/>
          <p:nvPr/>
        </p:nvPicPr>
        <p:blipFill>
          <a:blip r:embed="rId4">
            <a:alphaModFix/>
          </a:blip>
          <a:stretch>
            <a:fillRect/>
          </a:stretch>
        </p:blipFill>
        <p:spPr>
          <a:xfrm>
            <a:off x="3187586" y="2916500"/>
            <a:ext cx="1808137" cy="2066474"/>
          </a:xfrm>
          <a:prstGeom prst="rect">
            <a:avLst/>
          </a:prstGeom>
          <a:noFill/>
          <a:ln>
            <a:noFill/>
          </a:ln>
        </p:spPr>
      </p:pic>
      <p:sp>
        <p:nvSpPr>
          <p:cNvPr id="316" name="Google Shape;316;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Demonstration</a:t>
            </a:r>
            <a:endParaRPr b="0">
              <a:latin typeface="Nunito ExtraBold"/>
              <a:ea typeface="Nunito ExtraBold"/>
              <a:cs typeface="Nunito ExtraBold"/>
              <a:sym typeface="Nunito ExtraBold"/>
            </a:endParaRPr>
          </a:p>
        </p:txBody>
      </p:sp>
      <p:pic>
        <p:nvPicPr>
          <p:cNvPr id="322" name="Google Shape;322;p17"/>
          <p:cNvPicPr preferRelativeResize="0"/>
          <p:nvPr/>
        </p:nvPicPr>
        <p:blipFill rotWithShape="1">
          <a:blip r:embed="rId3">
            <a:alphaModFix/>
          </a:blip>
          <a:srcRect b="0" l="36790" r="34703" t="50900"/>
          <a:stretch/>
        </p:blipFill>
        <p:spPr>
          <a:xfrm>
            <a:off x="884522" y="1872050"/>
            <a:ext cx="2124878" cy="2541600"/>
          </a:xfrm>
          <a:prstGeom prst="rect">
            <a:avLst/>
          </a:prstGeom>
          <a:noFill/>
          <a:ln>
            <a:noFill/>
          </a:ln>
        </p:spPr>
      </p:pic>
      <p:sp>
        <p:nvSpPr>
          <p:cNvPr id="323" name="Google Shape;323;p17"/>
          <p:cNvSpPr/>
          <p:nvPr/>
        </p:nvSpPr>
        <p:spPr>
          <a:xfrm>
            <a:off x="3426100" y="1854150"/>
            <a:ext cx="1331100" cy="143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Nunito"/>
                <a:ea typeface="Nunito"/>
                <a:cs typeface="Nunito"/>
                <a:sym typeface="Nunito"/>
              </a:rPr>
              <a:t>Captured MRI image</a:t>
            </a:r>
            <a:endParaRPr b="1">
              <a:latin typeface="Nunito"/>
              <a:ea typeface="Nunito"/>
              <a:cs typeface="Nunito"/>
              <a:sym typeface="Nunito"/>
            </a:endParaRPr>
          </a:p>
        </p:txBody>
      </p:sp>
      <p:sp>
        <p:nvSpPr>
          <p:cNvPr id="324" name="Google Shape;324;p17"/>
          <p:cNvSpPr/>
          <p:nvPr/>
        </p:nvSpPr>
        <p:spPr>
          <a:xfrm>
            <a:off x="5222100" y="1854150"/>
            <a:ext cx="1331100" cy="14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Nunito"/>
                <a:ea typeface="Nunito"/>
                <a:cs typeface="Nunito"/>
                <a:sym typeface="Nunito"/>
              </a:rPr>
              <a:t>ResNet-50</a:t>
            </a:r>
            <a:endParaRPr b="1">
              <a:latin typeface="Nunito"/>
              <a:ea typeface="Nunito"/>
              <a:cs typeface="Nunito"/>
              <a:sym typeface="Nunito"/>
            </a:endParaRPr>
          </a:p>
          <a:p>
            <a:pPr indent="0" lvl="0" marL="0" rtl="0" algn="ctr">
              <a:spcBef>
                <a:spcPts val="0"/>
              </a:spcBef>
              <a:spcAft>
                <a:spcPts val="0"/>
              </a:spcAft>
              <a:buNone/>
            </a:pPr>
            <a:r>
              <a:rPr b="1" lang="en-CA">
                <a:latin typeface="Nunito"/>
                <a:ea typeface="Nunito"/>
                <a:cs typeface="Nunito"/>
                <a:sym typeface="Nunito"/>
              </a:rPr>
              <a:t>Model</a:t>
            </a:r>
            <a:endParaRPr b="1">
              <a:latin typeface="Nunito"/>
              <a:ea typeface="Nunito"/>
              <a:cs typeface="Nunito"/>
              <a:sym typeface="Nunito"/>
            </a:endParaRPr>
          </a:p>
        </p:txBody>
      </p:sp>
      <p:sp>
        <p:nvSpPr>
          <p:cNvPr id="325" name="Google Shape;325;p17"/>
          <p:cNvSpPr/>
          <p:nvPr/>
        </p:nvSpPr>
        <p:spPr>
          <a:xfrm>
            <a:off x="7018100" y="1854150"/>
            <a:ext cx="1331100" cy="143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Nunito"/>
                <a:ea typeface="Nunito"/>
                <a:cs typeface="Nunito"/>
                <a:sym typeface="Nunito"/>
              </a:rPr>
              <a:t>Diagnosis</a:t>
            </a:r>
            <a:endParaRPr b="1">
              <a:latin typeface="Nunito"/>
              <a:ea typeface="Nunito"/>
              <a:cs typeface="Nunito"/>
              <a:sym typeface="Nunito"/>
            </a:endParaRPr>
          </a:p>
        </p:txBody>
      </p:sp>
      <p:cxnSp>
        <p:nvCxnSpPr>
          <p:cNvPr id="326" name="Google Shape;326;p17"/>
          <p:cNvCxnSpPr>
            <a:stCxn id="323" idx="3"/>
            <a:endCxn id="324" idx="1"/>
          </p:cNvCxnSpPr>
          <p:nvPr/>
        </p:nvCxnSpPr>
        <p:spPr>
          <a:xfrm>
            <a:off x="4757200" y="2571750"/>
            <a:ext cx="465000" cy="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327" name="Google Shape;327;p17"/>
          <p:cNvCxnSpPr/>
          <p:nvPr/>
        </p:nvCxnSpPr>
        <p:spPr>
          <a:xfrm>
            <a:off x="6553212" y="2571705"/>
            <a:ext cx="465000" cy="0"/>
          </a:xfrm>
          <a:prstGeom prst="straightConnector1">
            <a:avLst/>
          </a:prstGeom>
          <a:noFill/>
          <a:ln cap="flat" cmpd="sng" w="9525">
            <a:solidFill>
              <a:schemeClr val="dk2"/>
            </a:solidFill>
            <a:prstDash val="solid"/>
            <a:round/>
            <a:headEnd len="med" w="med" type="none"/>
            <a:tailEnd len="med" w="med" type="triangle"/>
          </a:ln>
        </p:spPr>
      </p:cxnSp>
      <p:pic>
        <p:nvPicPr>
          <p:cNvPr id="328" name="Google Shape;328;p17"/>
          <p:cNvPicPr preferRelativeResize="0"/>
          <p:nvPr/>
        </p:nvPicPr>
        <p:blipFill>
          <a:blip r:embed="rId4">
            <a:alphaModFix/>
          </a:blip>
          <a:stretch>
            <a:fillRect/>
          </a:stretch>
        </p:blipFill>
        <p:spPr>
          <a:xfrm>
            <a:off x="3187586" y="2916500"/>
            <a:ext cx="1808137" cy="2066474"/>
          </a:xfrm>
          <a:prstGeom prst="rect">
            <a:avLst/>
          </a:prstGeom>
          <a:noFill/>
          <a:ln>
            <a:noFill/>
          </a:ln>
        </p:spPr>
      </p:pic>
      <p:pic>
        <p:nvPicPr>
          <p:cNvPr id="329" name="Google Shape;329;p17"/>
          <p:cNvPicPr preferRelativeResize="0"/>
          <p:nvPr/>
        </p:nvPicPr>
        <p:blipFill>
          <a:blip r:embed="rId5">
            <a:alphaModFix/>
          </a:blip>
          <a:stretch>
            <a:fillRect/>
          </a:stretch>
        </p:blipFill>
        <p:spPr>
          <a:xfrm>
            <a:off x="5388000" y="3414350"/>
            <a:ext cx="999300" cy="999300"/>
          </a:xfrm>
          <a:prstGeom prst="rect">
            <a:avLst/>
          </a:prstGeom>
          <a:noFill/>
          <a:ln>
            <a:noFill/>
          </a:ln>
        </p:spPr>
      </p:pic>
      <p:sp>
        <p:nvSpPr>
          <p:cNvPr id="330" name="Google Shape;330;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Demonstration</a:t>
            </a:r>
            <a:endParaRPr b="0">
              <a:latin typeface="Nunito ExtraBold"/>
              <a:ea typeface="Nunito ExtraBold"/>
              <a:cs typeface="Nunito ExtraBold"/>
              <a:sym typeface="Nunito ExtraBold"/>
            </a:endParaRPr>
          </a:p>
        </p:txBody>
      </p:sp>
      <p:pic>
        <p:nvPicPr>
          <p:cNvPr id="336" name="Google Shape;336;p18"/>
          <p:cNvPicPr preferRelativeResize="0"/>
          <p:nvPr/>
        </p:nvPicPr>
        <p:blipFill rotWithShape="1">
          <a:blip r:embed="rId3">
            <a:alphaModFix/>
          </a:blip>
          <a:srcRect b="47112" l="64144" r="0" t="0"/>
          <a:stretch/>
        </p:blipFill>
        <p:spPr>
          <a:xfrm>
            <a:off x="766812" y="1530950"/>
            <a:ext cx="2481262" cy="2541600"/>
          </a:xfrm>
          <a:prstGeom prst="rect">
            <a:avLst/>
          </a:prstGeom>
          <a:noFill/>
          <a:ln>
            <a:noFill/>
          </a:ln>
        </p:spPr>
      </p:pic>
      <p:sp>
        <p:nvSpPr>
          <p:cNvPr id="337" name="Google Shape;337;p18"/>
          <p:cNvSpPr/>
          <p:nvPr/>
        </p:nvSpPr>
        <p:spPr>
          <a:xfrm>
            <a:off x="3426100" y="1854150"/>
            <a:ext cx="1331100" cy="143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Nunito"/>
                <a:ea typeface="Nunito"/>
                <a:cs typeface="Nunito"/>
                <a:sym typeface="Nunito"/>
              </a:rPr>
              <a:t>Captured MRI image</a:t>
            </a:r>
            <a:endParaRPr b="1">
              <a:latin typeface="Nunito"/>
              <a:ea typeface="Nunito"/>
              <a:cs typeface="Nunito"/>
              <a:sym typeface="Nunito"/>
            </a:endParaRPr>
          </a:p>
        </p:txBody>
      </p:sp>
      <p:sp>
        <p:nvSpPr>
          <p:cNvPr id="338" name="Google Shape;338;p18"/>
          <p:cNvSpPr/>
          <p:nvPr/>
        </p:nvSpPr>
        <p:spPr>
          <a:xfrm>
            <a:off x="5222100" y="1854150"/>
            <a:ext cx="1331100" cy="1435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Nunito"/>
                <a:ea typeface="Nunito"/>
                <a:cs typeface="Nunito"/>
                <a:sym typeface="Nunito"/>
              </a:rPr>
              <a:t>ResNet-50</a:t>
            </a:r>
            <a:endParaRPr b="1">
              <a:latin typeface="Nunito"/>
              <a:ea typeface="Nunito"/>
              <a:cs typeface="Nunito"/>
              <a:sym typeface="Nunito"/>
            </a:endParaRPr>
          </a:p>
          <a:p>
            <a:pPr indent="0" lvl="0" marL="0" rtl="0" algn="ctr">
              <a:spcBef>
                <a:spcPts val="0"/>
              </a:spcBef>
              <a:spcAft>
                <a:spcPts val="0"/>
              </a:spcAft>
              <a:buNone/>
            </a:pPr>
            <a:r>
              <a:rPr b="1" lang="en-CA">
                <a:latin typeface="Nunito"/>
                <a:ea typeface="Nunito"/>
                <a:cs typeface="Nunito"/>
                <a:sym typeface="Nunito"/>
              </a:rPr>
              <a:t>Model</a:t>
            </a:r>
            <a:endParaRPr b="1">
              <a:latin typeface="Nunito"/>
              <a:ea typeface="Nunito"/>
              <a:cs typeface="Nunito"/>
              <a:sym typeface="Nunito"/>
            </a:endParaRPr>
          </a:p>
        </p:txBody>
      </p:sp>
      <p:sp>
        <p:nvSpPr>
          <p:cNvPr id="339" name="Google Shape;339;p18"/>
          <p:cNvSpPr/>
          <p:nvPr/>
        </p:nvSpPr>
        <p:spPr>
          <a:xfrm>
            <a:off x="7018100" y="1854150"/>
            <a:ext cx="1567200" cy="143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a:latin typeface="Nunito"/>
                <a:ea typeface="Nunito"/>
                <a:cs typeface="Nunito"/>
                <a:sym typeface="Nunito"/>
              </a:rPr>
              <a:t>Diagnosis:</a:t>
            </a:r>
            <a:endParaRPr b="1">
              <a:latin typeface="Nunito"/>
              <a:ea typeface="Nunito"/>
              <a:cs typeface="Nunito"/>
              <a:sym typeface="Nunito"/>
            </a:endParaRPr>
          </a:p>
          <a:p>
            <a:pPr indent="0" lvl="0" marL="0" rtl="0" algn="ctr">
              <a:spcBef>
                <a:spcPts val="0"/>
              </a:spcBef>
              <a:spcAft>
                <a:spcPts val="0"/>
              </a:spcAft>
              <a:buNone/>
            </a:pPr>
            <a:r>
              <a:rPr b="1" lang="en-CA" sz="1600">
                <a:solidFill>
                  <a:srgbClr val="0000FF"/>
                </a:solidFill>
                <a:latin typeface="Nunito"/>
                <a:ea typeface="Nunito"/>
                <a:cs typeface="Nunito"/>
                <a:sym typeface="Nunito"/>
              </a:rPr>
              <a:t>Meningioma</a:t>
            </a:r>
            <a:endParaRPr b="1" sz="1600">
              <a:solidFill>
                <a:srgbClr val="0000FF"/>
              </a:solidFill>
              <a:latin typeface="Nunito"/>
              <a:ea typeface="Nunito"/>
              <a:cs typeface="Nunito"/>
              <a:sym typeface="Nunito"/>
            </a:endParaRPr>
          </a:p>
        </p:txBody>
      </p:sp>
      <p:cxnSp>
        <p:nvCxnSpPr>
          <p:cNvPr id="340" name="Google Shape;340;p18"/>
          <p:cNvCxnSpPr/>
          <p:nvPr/>
        </p:nvCxnSpPr>
        <p:spPr>
          <a:xfrm>
            <a:off x="6553212" y="2571705"/>
            <a:ext cx="465000" cy="0"/>
          </a:xfrm>
          <a:prstGeom prst="straightConnector1">
            <a:avLst/>
          </a:prstGeom>
          <a:noFill/>
          <a:ln cap="flat" cmpd="sng" w="9525">
            <a:solidFill>
              <a:schemeClr val="dk2"/>
            </a:solidFill>
            <a:prstDash val="solid"/>
            <a:round/>
            <a:headEnd len="med" w="med" type="none"/>
            <a:tailEnd len="med" w="med" type="triangle"/>
          </a:ln>
        </p:spPr>
      </p:cxnSp>
      <p:pic>
        <p:nvPicPr>
          <p:cNvPr id="341" name="Google Shape;341;p18"/>
          <p:cNvPicPr preferRelativeResize="0"/>
          <p:nvPr/>
        </p:nvPicPr>
        <p:blipFill>
          <a:blip r:embed="rId4">
            <a:alphaModFix/>
          </a:blip>
          <a:stretch>
            <a:fillRect/>
          </a:stretch>
        </p:blipFill>
        <p:spPr>
          <a:xfrm>
            <a:off x="3091986" y="2887825"/>
            <a:ext cx="1808137" cy="2066474"/>
          </a:xfrm>
          <a:prstGeom prst="rect">
            <a:avLst/>
          </a:prstGeom>
          <a:noFill/>
          <a:ln>
            <a:noFill/>
          </a:ln>
        </p:spPr>
      </p:pic>
      <p:pic>
        <p:nvPicPr>
          <p:cNvPr id="342" name="Google Shape;342;p18"/>
          <p:cNvPicPr preferRelativeResize="0"/>
          <p:nvPr/>
        </p:nvPicPr>
        <p:blipFill>
          <a:blip r:embed="rId5">
            <a:alphaModFix/>
          </a:blip>
          <a:stretch>
            <a:fillRect/>
          </a:stretch>
        </p:blipFill>
        <p:spPr>
          <a:xfrm>
            <a:off x="5388000" y="3414350"/>
            <a:ext cx="999300" cy="999300"/>
          </a:xfrm>
          <a:prstGeom prst="rect">
            <a:avLst/>
          </a:prstGeom>
          <a:noFill/>
          <a:ln>
            <a:noFill/>
          </a:ln>
        </p:spPr>
      </p:pic>
      <p:pic>
        <p:nvPicPr>
          <p:cNvPr id="343" name="Google Shape;343;p18"/>
          <p:cNvPicPr preferRelativeResize="0"/>
          <p:nvPr/>
        </p:nvPicPr>
        <p:blipFill>
          <a:blip r:embed="rId6">
            <a:alphaModFix/>
          </a:blip>
          <a:stretch>
            <a:fillRect/>
          </a:stretch>
        </p:blipFill>
        <p:spPr>
          <a:xfrm>
            <a:off x="7178150" y="3343175"/>
            <a:ext cx="1247100" cy="1247100"/>
          </a:xfrm>
          <a:prstGeom prst="rect">
            <a:avLst/>
          </a:prstGeom>
          <a:noFill/>
          <a:ln>
            <a:noFill/>
          </a:ln>
        </p:spPr>
      </p:pic>
      <p:sp>
        <p:nvSpPr>
          <p:cNvPr id="344" name="Google Shape;344;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cxnSp>
        <p:nvCxnSpPr>
          <p:cNvPr id="345" name="Google Shape;345;p18"/>
          <p:cNvCxnSpPr/>
          <p:nvPr/>
        </p:nvCxnSpPr>
        <p:spPr>
          <a:xfrm>
            <a:off x="4757212" y="2571705"/>
            <a:ext cx="465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End-to-End Pipeline</a:t>
            </a:r>
            <a:endParaRPr b="0">
              <a:latin typeface="Nunito ExtraBold"/>
              <a:ea typeface="Nunito ExtraBold"/>
              <a:cs typeface="Nunito ExtraBold"/>
              <a:sym typeface="Nunito ExtraBold"/>
            </a:endParaRPr>
          </a:p>
        </p:txBody>
      </p:sp>
      <p:sp>
        <p:nvSpPr>
          <p:cNvPr id="351" name="Google Shape;351;p19"/>
          <p:cNvSpPr/>
          <p:nvPr/>
        </p:nvSpPr>
        <p:spPr>
          <a:xfrm>
            <a:off x="359450" y="2351444"/>
            <a:ext cx="1454400" cy="125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Nunito"/>
                <a:ea typeface="Nunito"/>
                <a:cs typeface="Nunito"/>
                <a:sym typeface="Nunito"/>
              </a:rPr>
              <a:t>Input Data(Kaggle Data Set: 7023 MRI Images)</a:t>
            </a:r>
            <a:endParaRPr>
              <a:latin typeface="Nunito"/>
              <a:ea typeface="Nunito"/>
              <a:cs typeface="Nunito"/>
              <a:sym typeface="Nunito"/>
            </a:endParaRPr>
          </a:p>
        </p:txBody>
      </p:sp>
      <p:sp>
        <p:nvSpPr>
          <p:cNvPr id="352" name="Google Shape;352;p19"/>
          <p:cNvSpPr/>
          <p:nvPr/>
        </p:nvSpPr>
        <p:spPr>
          <a:xfrm>
            <a:off x="7527075" y="2371746"/>
            <a:ext cx="1454400" cy="125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Nunito"/>
                <a:ea typeface="Nunito"/>
                <a:cs typeface="Nunito"/>
                <a:sym typeface="Nunito"/>
              </a:rPr>
              <a:t>Fine Tune Pretrained ResNet-50</a:t>
            </a:r>
            <a:endParaRPr>
              <a:latin typeface="Nunito"/>
              <a:ea typeface="Nunito"/>
              <a:cs typeface="Nunito"/>
              <a:sym typeface="Nunito"/>
            </a:endParaRPr>
          </a:p>
          <a:p>
            <a:pPr indent="0" lvl="0" marL="0" rtl="0" algn="ctr">
              <a:spcBef>
                <a:spcPts val="0"/>
              </a:spcBef>
              <a:spcAft>
                <a:spcPts val="0"/>
              </a:spcAft>
              <a:buNone/>
            </a:pPr>
            <a:r>
              <a:rPr lang="en-CA">
                <a:latin typeface="Nunito"/>
                <a:ea typeface="Nunito"/>
                <a:cs typeface="Nunito"/>
                <a:sym typeface="Nunito"/>
              </a:rPr>
              <a:t>(Transfer learning)</a:t>
            </a:r>
            <a:endParaRPr>
              <a:latin typeface="Nunito"/>
              <a:ea typeface="Nunito"/>
              <a:cs typeface="Nunito"/>
              <a:sym typeface="Nunito"/>
            </a:endParaRPr>
          </a:p>
        </p:txBody>
      </p:sp>
      <p:sp>
        <p:nvSpPr>
          <p:cNvPr id="353" name="Google Shape;353;p19"/>
          <p:cNvSpPr/>
          <p:nvPr/>
        </p:nvSpPr>
        <p:spPr>
          <a:xfrm>
            <a:off x="2637350" y="2356082"/>
            <a:ext cx="1454400" cy="125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Nunito"/>
                <a:ea typeface="Nunito"/>
                <a:cs typeface="Nunito"/>
                <a:sym typeface="Nunito"/>
              </a:rPr>
              <a:t>R</a:t>
            </a:r>
            <a:r>
              <a:rPr lang="en-CA">
                <a:latin typeface="Nunito"/>
                <a:ea typeface="Nunito"/>
                <a:cs typeface="Nunito"/>
                <a:sym typeface="Nunito"/>
              </a:rPr>
              <a:t>esize all images to </a:t>
            </a:r>
            <a:endParaRPr>
              <a:latin typeface="Nunito"/>
              <a:ea typeface="Nunito"/>
              <a:cs typeface="Nunito"/>
              <a:sym typeface="Nunito"/>
            </a:endParaRPr>
          </a:p>
          <a:p>
            <a:pPr indent="0" lvl="0" marL="0" rtl="0" algn="ctr">
              <a:spcBef>
                <a:spcPts val="0"/>
              </a:spcBef>
              <a:spcAft>
                <a:spcPts val="0"/>
              </a:spcAft>
              <a:buNone/>
            </a:pPr>
            <a:r>
              <a:rPr lang="en-CA">
                <a:latin typeface="Nunito"/>
                <a:ea typeface="Nunito"/>
                <a:cs typeface="Nunito"/>
                <a:sym typeface="Nunito"/>
              </a:rPr>
              <a:t>224 x 224</a:t>
            </a:r>
            <a:endParaRPr>
              <a:latin typeface="Nunito"/>
              <a:ea typeface="Nunito"/>
              <a:cs typeface="Nunito"/>
              <a:sym typeface="Nunito"/>
            </a:endParaRPr>
          </a:p>
        </p:txBody>
      </p:sp>
      <p:sp>
        <p:nvSpPr>
          <p:cNvPr id="354" name="Google Shape;354;p19"/>
          <p:cNvSpPr/>
          <p:nvPr/>
        </p:nvSpPr>
        <p:spPr>
          <a:xfrm>
            <a:off x="4994366" y="2360795"/>
            <a:ext cx="1533300" cy="125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Nunito"/>
                <a:ea typeface="Nunito"/>
                <a:cs typeface="Nunito"/>
                <a:sym typeface="Nunito"/>
              </a:rPr>
              <a:t>Split the dataset by 80/20 train/val </a:t>
            </a:r>
            <a:endParaRPr>
              <a:latin typeface="Nunito"/>
              <a:ea typeface="Nunito"/>
              <a:cs typeface="Nunito"/>
              <a:sym typeface="Nunito"/>
            </a:endParaRPr>
          </a:p>
        </p:txBody>
      </p:sp>
      <p:sp>
        <p:nvSpPr>
          <p:cNvPr id="355" name="Google Shape;355;p19"/>
          <p:cNvSpPr/>
          <p:nvPr/>
        </p:nvSpPr>
        <p:spPr>
          <a:xfrm>
            <a:off x="1813850" y="2783595"/>
            <a:ext cx="823500" cy="3768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56" name="Google Shape;356;p19"/>
          <p:cNvSpPr/>
          <p:nvPr/>
        </p:nvSpPr>
        <p:spPr>
          <a:xfrm>
            <a:off x="4109400" y="2783595"/>
            <a:ext cx="858900" cy="3768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57" name="Google Shape;357;p19"/>
          <p:cNvSpPr/>
          <p:nvPr/>
        </p:nvSpPr>
        <p:spPr>
          <a:xfrm>
            <a:off x="6536439" y="2783595"/>
            <a:ext cx="981300" cy="3768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58" name="Google Shape;358;p19"/>
          <p:cNvSpPr/>
          <p:nvPr/>
        </p:nvSpPr>
        <p:spPr>
          <a:xfrm>
            <a:off x="2497275" y="1349398"/>
            <a:ext cx="36540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Nunito"/>
                <a:ea typeface="Nunito"/>
                <a:cs typeface="Nunito"/>
                <a:sym typeface="Nunito"/>
              </a:rPr>
              <a:t>Training Phase</a:t>
            </a:r>
            <a:endParaRPr>
              <a:latin typeface="Nunito"/>
              <a:ea typeface="Nunito"/>
              <a:cs typeface="Nunito"/>
              <a:sym typeface="Nunito"/>
            </a:endParaRPr>
          </a:p>
        </p:txBody>
      </p:sp>
      <p:sp>
        <p:nvSpPr>
          <p:cNvPr id="359" name="Google Shape;359;p19"/>
          <p:cNvSpPr txBox="1"/>
          <p:nvPr/>
        </p:nvSpPr>
        <p:spPr>
          <a:xfrm>
            <a:off x="2082150" y="4137175"/>
            <a:ext cx="5473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500">
                <a:solidFill>
                  <a:srgbClr val="1F1F1F"/>
                </a:solidFill>
                <a:highlight>
                  <a:srgbClr val="FFFF00"/>
                </a:highlight>
                <a:latin typeface="Nunito"/>
                <a:ea typeface="Nunito"/>
                <a:cs typeface="Nunito"/>
                <a:sym typeface="Nunito"/>
              </a:rPr>
              <a:t>Note: ResNet-50 has 50 layers with learnable weights.</a:t>
            </a:r>
            <a:endParaRPr b="1" sz="1500">
              <a:solidFill>
                <a:srgbClr val="1F1F1F"/>
              </a:solidFill>
              <a:highlight>
                <a:srgbClr val="FFFF00"/>
              </a:highlight>
              <a:latin typeface="Nunito"/>
              <a:ea typeface="Nunito"/>
              <a:cs typeface="Nunito"/>
              <a:sym typeface="Nunito"/>
            </a:endParaRPr>
          </a:p>
        </p:txBody>
      </p:sp>
      <p:sp>
        <p:nvSpPr>
          <p:cNvPr id="360" name="Google Shape;360;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End-to-End Pipeline</a:t>
            </a:r>
            <a:endParaRPr b="0">
              <a:latin typeface="Nunito ExtraBold"/>
              <a:ea typeface="Nunito ExtraBold"/>
              <a:cs typeface="Nunito ExtraBold"/>
              <a:sym typeface="Nunito ExtraBold"/>
            </a:endParaRPr>
          </a:p>
        </p:txBody>
      </p:sp>
      <p:sp>
        <p:nvSpPr>
          <p:cNvPr id="366" name="Google Shape;366;p20"/>
          <p:cNvSpPr/>
          <p:nvPr/>
        </p:nvSpPr>
        <p:spPr>
          <a:xfrm>
            <a:off x="7045126" y="2576123"/>
            <a:ext cx="1769700" cy="125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Nunito"/>
                <a:ea typeface="Nunito"/>
                <a:cs typeface="Nunito"/>
                <a:sym typeface="Nunito"/>
              </a:rPr>
              <a:t>Model Outputs</a:t>
            </a:r>
            <a:endParaRPr>
              <a:latin typeface="Nunito"/>
              <a:ea typeface="Nunito"/>
              <a:cs typeface="Nunito"/>
              <a:sym typeface="Nunito"/>
            </a:endParaRPr>
          </a:p>
          <a:p>
            <a:pPr indent="0" lvl="0" marL="0" rtl="0" algn="ctr">
              <a:spcBef>
                <a:spcPts val="0"/>
              </a:spcBef>
              <a:spcAft>
                <a:spcPts val="0"/>
              </a:spcAft>
              <a:buNone/>
            </a:pPr>
            <a:r>
              <a:rPr lang="en-CA">
                <a:latin typeface="Nunito"/>
                <a:ea typeface="Nunito"/>
                <a:cs typeface="Nunito"/>
                <a:sym typeface="Nunito"/>
              </a:rPr>
              <a:t>Multiclass: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CA">
                <a:latin typeface="Nunito"/>
                <a:ea typeface="Nunito"/>
                <a:cs typeface="Nunito"/>
                <a:sym typeface="Nunito"/>
              </a:rPr>
              <a:t>N</a:t>
            </a:r>
            <a:r>
              <a:rPr lang="en-CA">
                <a:latin typeface="Nunito"/>
                <a:ea typeface="Nunito"/>
                <a:cs typeface="Nunito"/>
                <a:sym typeface="Nunito"/>
              </a:rPr>
              <a:t>o_tumor</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CA">
                <a:latin typeface="Nunito"/>
                <a:ea typeface="Nunito"/>
                <a:cs typeface="Nunito"/>
                <a:sym typeface="Nunito"/>
              </a:rPr>
              <a:t>P</a:t>
            </a:r>
            <a:r>
              <a:rPr lang="en-CA">
                <a:latin typeface="Nunito"/>
                <a:ea typeface="Nunito"/>
                <a:cs typeface="Nunito"/>
                <a:sym typeface="Nunito"/>
              </a:rPr>
              <a:t>ituitary</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CA">
                <a:latin typeface="Nunito"/>
                <a:ea typeface="Nunito"/>
                <a:cs typeface="Nunito"/>
                <a:sym typeface="Nunito"/>
              </a:rPr>
              <a:t>Meningioma</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CA">
                <a:latin typeface="Nunito"/>
                <a:ea typeface="Nunito"/>
                <a:cs typeface="Nunito"/>
                <a:sym typeface="Nunito"/>
              </a:rPr>
              <a:t>Glioma</a:t>
            </a:r>
            <a:endParaRPr>
              <a:latin typeface="Nunito"/>
              <a:ea typeface="Nunito"/>
              <a:cs typeface="Nunito"/>
              <a:sym typeface="Nunito"/>
            </a:endParaRPr>
          </a:p>
        </p:txBody>
      </p:sp>
      <p:sp>
        <p:nvSpPr>
          <p:cNvPr id="367" name="Google Shape;367;p20"/>
          <p:cNvSpPr/>
          <p:nvPr/>
        </p:nvSpPr>
        <p:spPr>
          <a:xfrm>
            <a:off x="271625" y="2576124"/>
            <a:ext cx="1533300" cy="125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Nunito"/>
                <a:ea typeface="Nunito"/>
                <a:cs typeface="Nunito"/>
                <a:sym typeface="Nunito"/>
              </a:rPr>
              <a:t>Input Test Dataset (Roboflow Dataset: 1695 MRI Images)</a:t>
            </a:r>
            <a:endParaRPr>
              <a:latin typeface="Nunito"/>
              <a:ea typeface="Nunito"/>
              <a:cs typeface="Nunito"/>
              <a:sym typeface="Nunito"/>
            </a:endParaRPr>
          </a:p>
        </p:txBody>
      </p:sp>
      <p:sp>
        <p:nvSpPr>
          <p:cNvPr id="368" name="Google Shape;368;p20"/>
          <p:cNvSpPr/>
          <p:nvPr/>
        </p:nvSpPr>
        <p:spPr>
          <a:xfrm>
            <a:off x="4889525" y="2587075"/>
            <a:ext cx="1384200" cy="125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Nunito"/>
                <a:ea typeface="Nunito"/>
                <a:cs typeface="Nunito"/>
                <a:sym typeface="Nunito"/>
              </a:rPr>
              <a:t>Fine-Tuned ResNet-50</a:t>
            </a:r>
            <a:endParaRPr>
              <a:latin typeface="Nunito"/>
              <a:ea typeface="Nunito"/>
              <a:cs typeface="Nunito"/>
              <a:sym typeface="Nunito"/>
            </a:endParaRPr>
          </a:p>
        </p:txBody>
      </p:sp>
      <p:sp>
        <p:nvSpPr>
          <p:cNvPr id="369" name="Google Shape;369;p20"/>
          <p:cNvSpPr/>
          <p:nvPr/>
        </p:nvSpPr>
        <p:spPr>
          <a:xfrm>
            <a:off x="1804920" y="2984125"/>
            <a:ext cx="780000" cy="3594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70" name="Google Shape;370;p20"/>
          <p:cNvSpPr/>
          <p:nvPr/>
        </p:nvSpPr>
        <p:spPr>
          <a:xfrm>
            <a:off x="6273851" y="2984125"/>
            <a:ext cx="744600" cy="3594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71" name="Google Shape;371;p20"/>
          <p:cNvSpPr/>
          <p:nvPr/>
        </p:nvSpPr>
        <p:spPr>
          <a:xfrm>
            <a:off x="2365875" y="1472100"/>
            <a:ext cx="3758700" cy="71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Nunito"/>
                <a:ea typeface="Nunito"/>
                <a:cs typeface="Nunito"/>
                <a:sym typeface="Nunito"/>
              </a:rPr>
              <a:t>Testing Phase</a:t>
            </a:r>
            <a:endParaRPr>
              <a:latin typeface="Nunito"/>
              <a:ea typeface="Nunito"/>
              <a:cs typeface="Nunito"/>
              <a:sym typeface="Nunito"/>
            </a:endParaRPr>
          </a:p>
        </p:txBody>
      </p:sp>
      <p:sp>
        <p:nvSpPr>
          <p:cNvPr id="372" name="Google Shape;372;p20"/>
          <p:cNvSpPr/>
          <p:nvPr/>
        </p:nvSpPr>
        <p:spPr>
          <a:xfrm>
            <a:off x="2584914" y="2576132"/>
            <a:ext cx="1454400" cy="1254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Nunito"/>
                <a:ea typeface="Nunito"/>
                <a:cs typeface="Nunito"/>
                <a:sym typeface="Nunito"/>
              </a:rPr>
              <a:t>R</a:t>
            </a:r>
            <a:r>
              <a:rPr lang="en-CA">
                <a:latin typeface="Nunito"/>
                <a:ea typeface="Nunito"/>
                <a:cs typeface="Nunito"/>
                <a:sym typeface="Nunito"/>
              </a:rPr>
              <a:t>esize all images to </a:t>
            </a:r>
            <a:endParaRPr>
              <a:latin typeface="Nunito"/>
              <a:ea typeface="Nunito"/>
              <a:cs typeface="Nunito"/>
              <a:sym typeface="Nunito"/>
            </a:endParaRPr>
          </a:p>
          <a:p>
            <a:pPr indent="0" lvl="0" marL="0" rtl="0" algn="ctr">
              <a:spcBef>
                <a:spcPts val="0"/>
              </a:spcBef>
              <a:spcAft>
                <a:spcPts val="0"/>
              </a:spcAft>
              <a:buNone/>
            </a:pPr>
            <a:r>
              <a:rPr lang="en-CA">
                <a:latin typeface="Nunito"/>
                <a:ea typeface="Nunito"/>
                <a:cs typeface="Nunito"/>
                <a:sym typeface="Nunito"/>
              </a:rPr>
              <a:t>224 x 224</a:t>
            </a:r>
            <a:endParaRPr>
              <a:latin typeface="Nunito"/>
              <a:ea typeface="Nunito"/>
              <a:cs typeface="Nunito"/>
              <a:sym typeface="Nunito"/>
            </a:endParaRPr>
          </a:p>
        </p:txBody>
      </p:sp>
      <p:sp>
        <p:nvSpPr>
          <p:cNvPr id="373" name="Google Shape;373;p20"/>
          <p:cNvSpPr/>
          <p:nvPr/>
        </p:nvSpPr>
        <p:spPr>
          <a:xfrm>
            <a:off x="4039325" y="2984125"/>
            <a:ext cx="850200" cy="3594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74" name="Google Shape;374;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CA">
                <a:latin typeface="Nunito ExtraBold"/>
                <a:ea typeface="Nunito ExtraBold"/>
                <a:cs typeface="Nunito ExtraBold"/>
                <a:sym typeface="Nunito ExtraBold"/>
              </a:rPr>
              <a:t>Results - Train and Validation</a:t>
            </a:r>
            <a:endParaRPr b="0">
              <a:latin typeface="Nunito ExtraBold"/>
              <a:ea typeface="Nunito ExtraBold"/>
              <a:cs typeface="Nunito ExtraBold"/>
              <a:sym typeface="Nunito ExtraBold"/>
            </a:endParaRPr>
          </a:p>
        </p:txBody>
      </p:sp>
      <p:sp>
        <p:nvSpPr>
          <p:cNvPr id="380" name="Google Shape;380;p21"/>
          <p:cNvSpPr txBox="1"/>
          <p:nvPr>
            <p:ph idx="1" type="body"/>
          </p:nvPr>
        </p:nvSpPr>
        <p:spPr>
          <a:xfrm>
            <a:off x="179075" y="1345550"/>
            <a:ext cx="2437800" cy="379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CA">
                <a:solidFill>
                  <a:srgbClr val="000000"/>
                </a:solidFill>
              </a:rPr>
              <a:t>Training and Validation Dataset:</a:t>
            </a:r>
            <a:endParaRPr b="1">
              <a:solidFill>
                <a:srgbClr val="000000"/>
              </a:solidFill>
            </a:endParaRPr>
          </a:p>
          <a:p>
            <a:pPr indent="-311150" lvl="0" marL="457200" rtl="0" algn="l">
              <a:lnSpc>
                <a:spcPct val="100000"/>
              </a:lnSpc>
              <a:spcBef>
                <a:spcPts val="0"/>
              </a:spcBef>
              <a:spcAft>
                <a:spcPts val="0"/>
              </a:spcAft>
              <a:buClr>
                <a:srgbClr val="000000"/>
              </a:buClr>
              <a:buSzPts val="1300"/>
              <a:buChar char="●"/>
            </a:pPr>
            <a:r>
              <a:rPr b="1" lang="en-CA">
                <a:solidFill>
                  <a:srgbClr val="000000"/>
                </a:solidFill>
              </a:rPr>
              <a:t>From Kaggle (7023 images)</a:t>
            </a:r>
            <a:endParaRPr b="1">
              <a:solidFill>
                <a:srgbClr val="000000"/>
              </a:solidFill>
            </a:endParaRPr>
          </a:p>
          <a:p>
            <a:pPr indent="0" lvl="0" marL="0" rtl="0" algn="l">
              <a:lnSpc>
                <a:spcPct val="100000"/>
              </a:lnSpc>
              <a:spcBef>
                <a:spcPts val="1800"/>
              </a:spcBef>
              <a:spcAft>
                <a:spcPts val="0"/>
              </a:spcAft>
              <a:buNone/>
            </a:pPr>
            <a:r>
              <a:rPr b="1" lang="en-CA">
                <a:solidFill>
                  <a:srgbClr val="000000"/>
                </a:solidFill>
              </a:rPr>
              <a:t>ResNet-50 Training Hyperparameters:</a:t>
            </a:r>
            <a:endParaRPr b="1">
              <a:solidFill>
                <a:srgbClr val="000000"/>
              </a:solidFill>
            </a:endParaRPr>
          </a:p>
          <a:p>
            <a:pPr indent="-311150" lvl="0" marL="457200" rtl="0" algn="l">
              <a:lnSpc>
                <a:spcPct val="100000"/>
              </a:lnSpc>
              <a:spcBef>
                <a:spcPts val="400"/>
              </a:spcBef>
              <a:spcAft>
                <a:spcPts val="0"/>
              </a:spcAft>
              <a:buClr>
                <a:srgbClr val="000000"/>
              </a:buClr>
              <a:buSzPts val="1300"/>
              <a:buFont typeface="Arial"/>
              <a:buChar char="●"/>
            </a:pPr>
            <a:r>
              <a:rPr b="1" lang="en-CA">
                <a:solidFill>
                  <a:srgbClr val="000000"/>
                </a:solidFill>
              </a:rPr>
              <a:t>Optimizer: </a:t>
            </a:r>
            <a:r>
              <a:rPr lang="en-CA">
                <a:solidFill>
                  <a:srgbClr val="000000"/>
                </a:solidFill>
                <a:latin typeface="Nunito Medium"/>
                <a:ea typeface="Nunito Medium"/>
                <a:cs typeface="Nunito Medium"/>
                <a:sym typeface="Nunito Medium"/>
              </a:rPr>
              <a:t>SGD</a:t>
            </a:r>
            <a:endParaRPr>
              <a:solidFill>
                <a:srgbClr val="000000"/>
              </a:solidFill>
              <a:latin typeface="Nunito Medium"/>
              <a:ea typeface="Nunito Medium"/>
              <a:cs typeface="Nunito Medium"/>
              <a:sym typeface="Nunito Medium"/>
            </a:endParaRPr>
          </a:p>
          <a:p>
            <a:pPr indent="-311150" lvl="0" marL="457200" rtl="0" algn="l">
              <a:lnSpc>
                <a:spcPct val="100000"/>
              </a:lnSpc>
              <a:spcBef>
                <a:spcPts val="0"/>
              </a:spcBef>
              <a:spcAft>
                <a:spcPts val="0"/>
              </a:spcAft>
              <a:buClr>
                <a:srgbClr val="000000"/>
              </a:buClr>
              <a:buSzPts val="1300"/>
              <a:buFont typeface="Arial"/>
              <a:buChar char="●"/>
            </a:pPr>
            <a:r>
              <a:rPr b="1" lang="en-CA">
                <a:solidFill>
                  <a:srgbClr val="000000"/>
                </a:solidFill>
              </a:rPr>
              <a:t>Learning Rate:</a:t>
            </a:r>
            <a:r>
              <a:rPr lang="en-CA">
                <a:solidFill>
                  <a:srgbClr val="000000"/>
                </a:solidFill>
              </a:rPr>
              <a:t> 0.01</a:t>
            </a:r>
            <a:endParaRPr>
              <a:solidFill>
                <a:srgbClr val="000000"/>
              </a:solidFill>
            </a:endParaRPr>
          </a:p>
          <a:p>
            <a:pPr indent="-311150" lvl="0" marL="457200" rtl="0" algn="l">
              <a:lnSpc>
                <a:spcPct val="100000"/>
              </a:lnSpc>
              <a:spcBef>
                <a:spcPts val="0"/>
              </a:spcBef>
              <a:spcAft>
                <a:spcPts val="0"/>
              </a:spcAft>
              <a:buClr>
                <a:srgbClr val="000000"/>
              </a:buClr>
              <a:buSzPts val="1300"/>
              <a:buFont typeface="Arial"/>
              <a:buChar char="●"/>
            </a:pPr>
            <a:r>
              <a:rPr b="1" lang="en-CA">
                <a:solidFill>
                  <a:srgbClr val="000000"/>
                </a:solidFill>
              </a:rPr>
              <a:t>Momentum:</a:t>
            </a:r>
            <a:r>
              <a:rPr lang="en-CA">
                <a:solidFill>
                  <a:srgbClr val="000000"/>
                </a:solidFill>
              </a:rPr>
              <a:t> 0.9</a:t>
            </a:r>
            <a:endParaRPr b="1">
              <a:solidFill>
                <a:srgbClr val="000000"/>
              </a:solidFill>
            </a:endParaRPr>
          </a:p>
          <a:p>
            <a:pPr indent="-311150" lvl="0" marL="457200" rtl="0" algn="l">
              <a:lnSpc>
                <a:spcPct val="100000"/>
              </a:lnSpc>
              <a:spcBef>
                <a:spcPts val="0"/>
              </a:spcBef>
              <a:spcAft>
                <a:spcPts val="0"/>
              </a:spcAft>
              <a:buClr>
                <a:srgbClr val="000000"/>
              </a:buClr>
              <a:buSzPts val="1300"/>
              <a:buFont typeface="Arial"/>
              <a:buChar char="●"/>
            </a:pPr>
            <a:r>
              <a:rPr b="1" lang="en-CA">
                <a:solidFill>
                  <a:srgbClr val="000000"/>
                </a:solidFill>
              </a:rPr>
              <a:t>Weight Decay:</a:t>
            </a:r>
            <a:r>
              <a:rPr lang="en-CA">
                <a:solidFill>
                  <a:srgbClr val="000000"/>
                </a:solidFill>
              </a:rPr>
              <a:t> 1e-4</a:t>
            </a:r>
            <a:endParaRPr b="1">
              <a:solidFill>
                <a:srgbClr val="000000"/>
              </a:solidFill>
            </a:endParaRPr>
          </a:p>
          <a:p>
            <a:pPr indent="-311150" lvl="0" marL="457200" rtl="0" algn="l">
              <a:lnSpc>
                <a:spcPct val="100000"/>
              </a:lnSpc>
              <a:spcBef>
                <a:spcPts val="0"/>
              </a:spcBef>
              <a:spcAft>
                <a:spcPts val="0"/>
              </a:spcAft>
              <a:buClr>
                <a:srgbClr val="000000"/>
              </a:buClr>
              <a:buSzPts val="1300"/>
              <a:buFont typeface="Arial"/>
              <a:buChar char="●"/>
            </a:pPr>
            <a:r>
              <a:rPr b="1" lang="en-CA">
                <a:solidFill>
                  <a:srgbClr val="000000"/>
                </a:solidFill>
              </a:rPr>
              <a:t>Loss Function:</a:t>
            </a:r>
            <a:r>
              <a:rPr lang="en-CA">
                <a:solidFill>
                  <a:srgbClr val="000000"/>
                </a:solidFill>
              </a:rPr>
              <a:t> Cross-Entropy Loss</a:t>
            </a:r>
            <a:endParaRPr>
              <a:solidFill>
                <a:srgbClr val="000000"/>
              </a:solidFill>
            </a:endParaRPr>
          </a:p>
          <a:p>
            <a:pPr indent="-311150" lvl="0" marL="457200" rtl="0" algn="l">
              <a:lnSpc>
                <a:spcPct val="100000"/>
              </a:lnSpc>
              <a:spcBef>
                <a:spcPts val="0"/>
              </a:spcBef>
              <a:spcAft>
                <a:spcPts val="0"/>
              </a:spcAft>
              <a:buClr>
                <a:srgbClr val="000000"/>
              </a:buClr>
              <a:buSzPts val="1300"/>
              <a:buFont typeface="Arial"/>
              <a:buChar char="●"/>
            </a:pPr>
            <a:r>
              <a:rPr b="1" lang="en-CA">
                <a:solidFill>
                  <a:srgbClr val="000000"/>
                </a:solidFill>
              </a:rPr>
              <a:t>Trainable Parameters:</a:t>
            </a:r>
            <a:r>
              <a:rPr lang="en-CA">
                <a:solidFill>
                  <a:srgbClr val="000000"/>
                </a:solidFill>
              </a:rPr>
              <a:t> Final Fully Connected Layer (</a:t>
            </a:r>
            <a:r>
              <a:rPr lang="en-CA">
                <a:solidFill>
                  <a:srgbClr val="188038"/>
                </a:solidFill>
              </a:rPr>
              <a:t>resnet50.fc</a:t>
            </a:r>
            <a:r>
              <a:rPr lang="en-CA">
                <a:solidFill>
                  <a:srgbClr val="000000"/>
                </a:solidFill>
              </a:rPr>
              <a:t>)</a:t>
            </a:r>
            <a:endParaRPr>
              <a:solidFill>
                <a:srgbClr val="000000"/>
              </a:solidFill>
            </a:endParaRPr>
          </a:p>
          <a:p>
            <a:pPr indent="-311150" lvl="0" marL="457200" rtl="0" algn="l">
              <a:lnSpc>
                <a:spcPct val="100000"/>
              </a:lnSpc>
              <a:spcBef>
                <a:spcPts val="0"/>
              </a:spcBef>
              <a:spcAft>
                <a:spcPts val="0"/>
              </a:spcAft>
              <a:buClr>
                <a:srgbClr val="000000"/>
              </a:buClr>
              <a:buSzPts val="1300"/>
              <a:buFont typeface="Arial"/>
              <a:buChar char="●"/>
            </a:pPr>
            <a:r>
              <a:rPr b="1" lang="en-CA">
                <a:solidFill>
                  <a:srgbClr val="000000"/>
                </a:solidFill>
              </a:rPr>
              <a:t>Number of Classes:</a:t>
            </a:r>
            <a:r>
              <a:rPr lang="en-CA">
                <a:solidFill>
                  <a:srgbClr val="000000"/>
                </a:solidFill>
              </a:rPr>
              <a:t> </a:t>
            </a:r>
            <a:r>
              <a:rPr b="1" lang="en-CA">
                <a:solidFill>
                  <a:srgbClr val="000000"/>
                </a:solidFill>
              </a:rPr>
              <a:t>4</a:t>
            </a:r>
            <a:endParaRPr b="1">
              <a:solidFill>
                <a:srgbClr val="000000"/>
              </a:solidFill>
            </a:endParaRPr>
          </a:p>
          <a:p>
            <a:pPr indent="-311150" lvl="0" marL="457200" rtl="0" algn="l">
              <a:lnSpc>
                <a:spcPct val="100000"/>
              </a:lnSpc>
              <a:spcBef>
                <a:spcPts val="0"/>
              </a:spcBef>
              <a:spcAft>
                <a:spcPts val="1200"/>
              </a:spcAft>
              <a:buClr>
                <a:srgbClr val="000000"/>
              </a:buClr>
              <a:buSzPts val="1300"/>
              <a:buFont typeface="Arial"/>
              <a:buChar char="●"/>
            </a:pPr>
            <a:r>
              <a:rPr b="1" lang="en-CA">
                <a:solidFill>
                  <a:srgbClr val="000000"/>
                </a:solidFill>
              </a:rPr>
              <a:t>Epochs:</a:t>
            </a:r>
            <a:r>
              <a:rPr lang="en-CA">
                <a:solidFill>
                  <a:srgbClr val="000000"/>
                </a:solidFill>
              </a:rPr>
              <a:t> </a:t>
            </a:r>
            <a:r>
              <a:rPr b="1" lang="en-CA">
                <a:solidFill>
                  <a:srgbClr val="000000"/>
                </a:solidFill>
              </a:rPr>
              <a:t>10</a:t>
            </a:r>
            <a:endParaRPr b="1">
              <a:solidFill>
                <a:srgbClr val="000000"/>
              </a:solidFill>
            </a:endParaRPr>
          </a:p>
        </p:txBody>
      </p:sp>
      <p:pic>
        <p:nvPicPr>
          <p:cNvPr id="381" name="Google Shape;381;p21"/>
          <p:cNvPicPr preferRelativeResize="0"/>
          <p:nvPr/>
        </p:nvPicPr>
        <p:blipFill>
          <a:blip r:embed="rId3">
            <a:alphaModFix/>
          </a:blip>
          <a:stretch>
            <a:fillRect/>
          </a:stretch>
        </p:blipFill>
        <p:spPr>
          <a:xfrm>
            <a:off x="2616875" y="1464050"/>
            <a:ext cx="6421949" cy="2630875"/>
          </a:xfrm>
          <a:prstGeom prst="rect">
            <a:avLst/>
          </a:prstGeom>
          <a:noFill/>
          <a:ln>
            <a:noFill/>
          </a:ln>
        </p:spPr>
      </p:pic>
      <p:sp>
        <p:nvSpPr>
          <p:cNvPr id="382" name="Google Shape;382;p21"/>
          <p:cNvSpPr txBox="1"/>
          <p:nvPr>
            <p:ph idx="1" type="body"/>
          </p:nvPr>
        </p:nvSpPr>
        <p:spPr>
          <a:xfrm>
            <a:off x="2843225" y="4198975"/>
            <a:ext cx="6195600" cy="541800"/>
          </a:xfrm>
          <a:prstGeom prst="rect">
            <a:avLst/>
          </a:prstGeom>
        </p:spPr>
        <p:txBody>
          <a:bodyPr anchorCtr="0" anchor="t" bIns="91425" lIns="91425" spcFirstLastPara="1" rIns="91425" wrap="square" tIns="91425">
            <a:noAutofit/>
          </a:bodyPr>
          <a:lstStyle/>
          <a:p>
            <a:pPr indent="0" lvl="0" marL="0" rtl="0" algn="l">
              <a:lnSpc>
                <a:spcPct val="50000"/>
              </a:lnSpc>
              <a:spcBef>
                <a:spcPts val="1200"/>
              </a:spcBef>
              <a:spcAft>
                <a:spcPts val="0"/>
              </a:spcAft>
              <a:buNone/>
            </a:pPr>
            <a:r>
              <a:rPr lang="en-CA" sz="1500">
                <a:solidFill>
                  <a:srgbClr val="202124"/>
                </a:solidFill>
                <a:highlight>
                  <a:schemeClr val="lt1"/>
                </a:highlight>
                <a:latin typeface="Nunito ExtraBold"/>
                <a:ea typeface="Nunito ExtraBold"/>
                <a:cs typeface="Nunito ExtraBold"/>
                <a:sym typeface="Nunito ExtraBold"/>
              </a:rPr>
              <a:t>Training loss: 0.2488		            Validation loss: 0.2463</a:t>
            </a:r>
            <a:endParaRPr sz="1500">
              <a:solidFill>
                <a:srgbClr val="202124"/>
              </a:solidFill>
              <a:highlight>
                <a:schemeClr val="lt1"/>
              </a:highlight>
              <a:latin typeface="Nunito ExtraBold"/>
              <a:ea typeface="Nunito ExtraBold"/>
              <a:cs typeface="Nunito ExtraBold"/>
              <a:sym typeface="Nunito ExtraBold"/>
            </a:endParaRPr>
          </a:p>
          <a:p>
            <a:pPr indent="0" lvl="0" marL="0" rtl="0" algn="l">
              <a:lnSpc>
                <a:spcPct val="50000"/>
              </a:lnSpc>
              <a:spcBef>
                <a:spcPts val="1200"/>
              </a:spcBef>
              <a:spcAft>
                <a:spcPts val="1200"/>
              </a:spcAft>
              <a:buNone/>
            </a:pPr>
            <a:r>
              <a:rPr lang="en-CA" sz="1500">
                <a:solidFill>
                  <a:srgbClr val="202124"/>
                </a:solidFill>
                <a:highlight>
                  <a:schemeClr val="lt1"/>
                </a:highlight>
                <a:latin typeface="Nunito ExtraBold"/>
                <a:ea typeface="Nunito ExtraBold"/>
                <a:cs typeface="Nunito ExtraBold"/>
                <a:sym typeface="Nunito ExtraBold"/>
              </a:rPr>
              <a:t>Training accuracy: 90.76%		    Validation accuracy: 91.15%</a:t>
            </a:r>
            <a:endParaRPr sz="1500">
              <a:solidFill>
                <a:srgbClr val="202124"/>
              </a:solidFill>
              <a:highlight>
                <a:schemeClr val="lt1"/>
              </a:highlight>
              <a:latin typeface="Nunito ExtraBold"/>
              <a:ea typeface="Nunito ExtraBold"/>
              <a:cs typeface="Nunito ExtraBold"/>
              <a:sym typeface="Nunito ExtraBold"/>
            </a:endParaRPr>
          </a:p>
        </p:txBody>
      </p:sp>
      <p:pic>
        <p:nvPicPr>
          <p:cNvPr id="383" name="Google Shape;383;p21"/>
          <p:cNvPicPr preferRelativeResize="0"/>
          <p:nvPr/>
        </p:nvPicPr>
        <p:blipFill>
          <a:blip r:embed="rId4">
            <a:alphaModFix/>
          </a:blip>
          <a:stretch>
            <a:fillRect/>
          </a:stretch>
        </p:blipFill>
        <p:spPr>
          <a:xfrm>
            <a:off x="7816638" y="146325"/>
            <a:ext cx="1164609" cy="452250"/>
          </a:xfrm>
          <a:prstGeom prst="rect">
            <a:avLst/>
          </a:prstGeom>
          <a:noFill/>
          <a:ln>
            <a:noFill/>
          </a:ln>
        </p:spPr>
      </p:pic>
      <p:sp>
        <p:nvSpPr>
          <p:cNvPr id="384" name="Google Shape;384;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